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35_77033A6E.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2" r:id="rId2"/>
    <p:sldId id="265" r:id="rId3"/>
    <p:sldId id="289" r:id="rId4"/>
    <p:sldId id="316" r:id="rId5"/>
    <p:sldId id="328" r:id="rId6"/>
    <p:sldId id="329" r:id="rId7"/>
    <p:sldId id="330" r:id="rId8"/>
    <p:sldId id="331" r:id="rId9"/>
    <p:sldId id="333" r:id="rId10"/>
    <p:sldId id="315" r:id="rId11"/>
    <p:sldId id="318" r:id="rId12"/>
    <p:sldId id="320" r:id="rId13"/>
    <p:sldId id="319" r:id="rId14"/>
    <p:sldId id="321" r:id="rId15"/>
    <p:sldId id="322" r:id="rId16"/>
    <p:sldId id="324" r:id="rId17"/>
    <p:sldId id="325" r:id="rId18"/>
    <p:sldId id="297" r:id="rId19"/>
    <p:sldId id="326" r:id="rId20"/>
    <p:sldId id="327" r:id="rId21"/>
    <p:sldId id="309" r:id="rId22"/>
    <p:sldId id="310" r:id="rId23"/>
    <p:sldId id="305" r:id="rId24"/>
    <p:sldId id="311" r:id="rId25"/>
    <p:sldId id="307" r:id="rId26"/>
    <p:sldId id="317" r:id="rId27"/>
    <p:sldId id="314" r:id="rId28"/>
    <p:sldId id="312" r:id="rId29"/>
    <p:sldId id="31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D1A41B-74E4-8A40-BD84-069BFF6A9D88}">
          <p14:sldIdLst>
            <p14:sldId id="272"/>
            <p14:sldId id="265"/>
            <p14:sldId id="289"/>
            <p14:sldId id="316"/>
            <p14:sldId id="328"/>
            <p14:sldId id="329"/>
            <p14:sldId id="330"/>
            <p14:sldId id="331"/>
            <p14:sldId id="333"/>
            <p14:sldId id="315"/>
            <p14:sldId id="318"/>
            <p14:sldId id="320"/>
            <p14:sldId id="319"/>
            <p14:sldId id="321"/>
            <p14:sldId id="322"/>
            <p14:sldId id="324"/>
            <p14:sldId id="325"/>
            <p14:sldId id="297"/>
            <p14:sldId id="326"/>
            <p14:sldId id="327"/>
            <p14:sldId id="309"/>
            <p14:sldId id="310"/>
            <p14:sldId id="305"/>
            <p14:sldId id="311"/>
            <p14:sldId id="307"/>
            <p14:sldId id="317"/>
            <p14:sldId id="314"/>
            <p14:sldId id="312"/>
            <p14:sldId id="313"/>
          </p14:sldIdLst>
        </p14:section>
        <p14:section name="Untitled Section" id="{BC2D8888-FFAA-4A42-A941-2786EB346E57}">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DFAD06-DA6A-3FD3-9021-9570152427CE}" name="Judith Argon" initials="JA" userId="S::ja946@rbhs.rutgers.edu::29c64f4b-d04d-4197-acfd-6bcd65675c4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ith Argon" initials="JA" lastIdx="1" clrIdx="0">
    <p:extLst>
      <p:ext uri="{19B8F6BF-5375-455C-9EA6-DF929625EA0E}">
        <p15:presenceInfo xmlns:p15="http://schemas.microsoft.com/office/powerpoint/2012/main" userId="S::ja946@rbhs.rutgers.edu::29c64f4b-d04d-4197-acfd-6bcd65675c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33" autoAdjust="0"/>
    <p:restoredTop sz="94660"/>
  </p:normalViewPr>
  <p:slideViewPr>
    <p:cSldViewPr snapToGrid="0" showGuides="1">
      <p:cViewPr varScale="1">
        <p:scale>
          <a:sx n="84" d="100"/>
          <a:sy n="84" d="100"/>
        </p:scale>
        <p:origin x="200" y="544"/>
      </p:cViewPr>
      <p:guideLst>
        <p:guide orient="horz" pos="2160"/>
        <p:guide pos="3816"/>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74" d="100"/>
          <a:sy n="74" d="100"/>
        </p:scale>
        <p:origin x="3528"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omments/modernComment_135_77033A6E.xml><?xml version="1.0" encoding="utf-8"?>
<p188:cmLst xmlns:a="http://schemas.openxmlformats.org/drawingml/2006/main" xmlns:r="http://schemas.openxmlformats.org/officeDocument/2006/relationships" xmlns:p188="http://schemas.microsoft.com/office/powerpoint/2018/8/main">
  <p188:cm id="{844C13D2-2945-A747-B9C1-612585703761}" authorId="{BFDFAD06-DA6A-3FD3-9021-9570152427CE}" created="2024-05-09T15:01:06.593">
    <ac:deMkLst xmlns:ac="http://schemas.microsoft.com/office/drawing/2013/main/command">
      <pc:docMk xmlns:pc="http://schemas.microsoft.com/office/powerpoint/2013/main/command"/>
      <pc:sldMk xmlns:pc="http://schemas.microsoft.com/office/powerpoint/2013/main/command" cId="1996700270" sldId="309"/>
      <ac:spMk id="3" creationId="{AE0E6908-4D67-9040-9F0F-3873C31B2A1D}"/>
    </ac:deMkLst>
    <p188:txBody>
      <a:bodyPr/>
      <a:lstStyle/>
      <a:p>
        <a:r>
          <a:rPr lang="en-US"/>
          <a:t>I am still a bit confused as to the review process. Are we sending out proposals for review? Or doing all review in house????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19F11-1BA6-3646-9A62-0FA2697386B6}" type="datetimeFigureOut">
              <a:rPr lang="en-US" smtClean="0"/>
              <a:t>5/13/24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780AA-6D2B-5A42-9F78-490326BEB3E1}" type="slidenum">
              <a:rPr lang="en-US" smtClean="0"/>
              <a:t>‹#›</a:t>
            </a:fld>
            <a:endParaRPr lang="en-US"/>
          </a:p>
        </p:txBody>
      </p:sp>
    </p:spTree>
    <p:extLst>
      <p:ext uri="{BB962C8B-B14F-4D97-AF65-F5344CB8AC3E}">
        <p14:creationId xmlns:p14="http://schemas.microsoft.com/office/powerpoint/2010/main" val="2573178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394087-9138-4F3B-BCC8-E5347FF5D207}" type="slidenum">
              <a:rPr lang="en-US" smtClean="0"/>
              <a:t>3</a:t>
            </a:fld>
            <a:endParaRPr lang="en-US"/>
          </a:p>
        </p:txBody>
      </p:sp>
    </p:spTree>
    <p:extLst>
      <p:ext uri="{BB962C8B-B14F-4D97-AF65-F5344CB8AC3E}">
        <p14:creationId xmlns:p14="http://schemas.microsoft.com/office/powerpoint/2010/main" val="833969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C3D041-9A1F-4B42-B9FC-029C70060875}"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2172140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C3D041-9A1F-4B42-B9FC-029C70060875}"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2575924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C3D041-9A1F-4B42-B9FC-029C70060875}"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9415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C3D041-9A1F-4B42-B9FC-029C70060875}"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270313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C3D041-9A1F-4B42-B9FC-029C70060875}"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243969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C3D041-9A1F-4B42-B9FC-029C70060875}" type="datetimeFigureOut">
              <a:rPr lang="en-US" smtClean="0"/>
              <a:t>5/13/24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87185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C3D041-9A1F-4B42-B9FC-029C70060875}" type="datetimeFigureOut">
              <a:rPr lang="en-US" smtClean="0"/>
              <a:t>5/13/24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232635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C3D041-9A1F-4B42-B9FC-029C70060875}" type="datetimeFigureOut">
              <a:rPr lang="en-US" smtClean="0"/>
              <a:t>5/13/24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3394420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C3D041-9A1F-4B42-B9FC-029C70060875}" type="datetimeFigureOut">
              <a:rPr lang="en-US" smtClean="0"/>
              <a:t>5/13/24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198389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C3D041-9A1F-4B42-B9FC-029C70060875}" type="datetimeFigureOut">
              <a:rPr lang="en-US" smtClean="0"/>
              <a:t>5/13/24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276837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C3D041-9A1F-4B42-B9FC-029C70060875}" type="datetimeFigureOut">
              <a:rPr lang="en-US" smtClean="0"/>
              <a:t>5/13/24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B8DFD-208B-4F2A-B684-B2BE2C8DA442}" type="slidenum">
              <a:rPr lang="en-US" smtClean="0"/>
              <a:t>‹#›</a:t>
            </a:fld>
            <a:endParaRPr lang="en-US"/>
          </a:p>
        </p:txBody>
      </p:sp>
    </p:spTree>
    <p:extLst>
      <p:ext uri="{BB962C8B-B14F-4D97-AF65-F5344CB8AC3E}">
        <p14:creationId xmlns:p14="http://schemas.microsoft.com/office/powerpoint/2010/main" val="3426831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3D041-9A1F-4B42-B9FC-029C70060875}" type="datetimeFigureOut">
              <a:rPr lang="en-US" smtClean="0"/>
              <a:t>5/13/24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6B8DFD-208B-4F2A-B684-B2BE2C8DA442}" type="slidenum">
              <a:rPr lang="en-US" smtClean="0"/>
              <a:t>‹#›</a:t>
            </a:fld>
            <a:endParaRPr lang="en-US"/>
          </a:p>
        </p:txBody>
      </p:sp>
    </p:spTree>
    <p:extLst>
      <p:ext uri="{BB962C8B-B14F-4D97-AF65-F5344CB8AC3E}">
        <p14:creationId xmlns:p14="http://schemas.microsoft.com/office/powerpoint/2010/main" val="2198265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redcap.rwjms.rutgers.edu/surveys/?s=N3FHW8AJ43D7KPJ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microsoft.com/office/2018/10/relationships/comments" Target="../comments/modernComment_135_77033A6E.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tif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47796" y="4470681"/>
            <a:ext cx="8561935" cy="1200329"/>
          </a:xfrm>
          <a:prstGeom prst="rect">
            <a:avLst/>
          </a:prstGeom>
          <a:noFill/>
        </p:spPr>
        <p:txBody>
          <a:bodyPr wrap="square" rtlCol="0">
            <a:spAutoFit/>
          </a:bodyPr>
          <a:lstStyle/>
          <a:p>
            <a:pPr algn="ctr"/>
            <a:r>
              <a:rPr lang="en-US" b="1" dirty="0">
                <a:solidFill>
                  <a:srgbClr val="C00000"/>
                </a:solidFill>
              </a:rPr>
              <a:t>New Jersey Alliance for Clinical and Translational Science:</a:t>
            </a:r>
          </a:p>
          <a:p>
            <a:pPr algn="ctr"/>
            <a:r>
              <a:rPr lang="en-US" b="1" dirty="0">
                <a:solidFill>
                  <a:srgbClr val="C00000"/>
                </a:solidFill>
              </a:rPr>
              <a:t>A Platform for Translational Science in New Jersey</a:t>
            </a:r>
          </a:p>
          <a:p>
            <a:pPr algn="ctr"/>
            <a:r>
              <a:rPr lang="en-US" dirty="0">
                <a:solidFill>
                  <a:srgbClr val="C00000"/>
                </a:solidFill>
              </a:rPr>
              <a:t>http://</a:t>
            </a:r>
            <a:r>
              <a:rPr lang="en-US" dirty="0" err="1">
                <a:solidFill>
                  <a:srgbClr val="C00000"/>
                </a:solidFill>
              </a:rPr>
              <a:t>njacts.rbhs.rutgers.edu</a:t>
            </a:r>
            <a:br>
              <a:rPr lang="en-US" dirty="0">
                <a:solidFill>
                  <a:srgbClr val="C00000"/>
                </a:solidFill>
              </a:rPr>
            </a:br>
            <a:r>
              <a:rPr lang="en-US" dirty="0">
                <a:solidFill>
                  <a:srgbClr val="C00000"/>
                </a:solidFill>
              </a:rPr>
              <a:t>An NCATS-funded CTSA Hub: UM1TR004789</a:t>
            </a:r>
          </a:p>
        </p:txBody>
      </p:sp>
      <p:sp>
        <p:nvSpPr>
          <p:cNvPr id="2" name="Title 1">
            <a:extLst>
              <a:ext uri="{FF2B5EF4-FFF2-40B4-BE49-F238E27FC236}">
                <a16:creationId xmlns:a16="http://schemas.microsoft.com/office/drawing/2014/main" id="{98E712AC-B7BE-0A4C-8DCA-B5900CFD9BD9}"/>
              </a:ext>
            </a:extLst>
          </p:cNvPr>
          <p:cNvSpPr>
            <a:spLocks noGrp="1"/>
          </p:cNvSpPr>
          <p:nvPr>
            <p:ph type="ctrTitle"/>
          </p:nvPr>
        </p:nvSpPr>
        <p:spPr>
          <a:xfrm>
            <a:off x="9782828" y="5799550"/>
            <a:ext cx="1778696" cy="869145"/>
          </a:xfrm>
        </p:spPr>
        <p:txBody>
          <a:bodyPr>
            <a:normAutofit fontScale="90000"/>
          </a:bodyPr>
          <a:lstStyle/>
          <a:p>
            <a:br>
              <a:rPr lang="en-US" dirty="0">
                <a:latin typeface="+mn-lt"/>
              </a:rPr>
            </a:br>
            <a:br>
              <a:rPr lang="en-US" dirty="0">
                <a:latin typeface="+mn-lt"/>
              </a:rPr>
            </a:br>
            <a:br>
              <a:rPr lang="en-US" dirty="0">
                <a:latin typeface="+mn-lt"/>
              </a:rPr>
            </a:br>
            <a:br>
              <a:rPr lang="en-US" dirty="0">
                <a:latin typeface="+mn-lt"/>
              </a:rPr>
            </a:br>
            <a:endParaRPr lang="en-US" dirty="0">
              <a:latin typeface="+mn-lt"/>
            </a:endParaRPr>
          </a:p>
        </p:txBody>
      </p:sp>
      <p:sp>
        <p:nvSpPr>
          <p:cNvPr id="3" name="Subtitle 2">
            <a:extLst>
              <a:ext uri="{FF2B5EF4-FFF2-40B4-BE49-F238E27FC236}">
                <a16:creationId xmlns:a16="http://schemas.microsoft.com/office/drawing/2014/main" id="{E5E0DBE3-2B61-504E-9FEB-C37FE48FBE7D}"/>
              </a:ext>
            </a:extLst>
          </p:cNvPr>
          <p:cNvSpPr>
            <a:spLocks noGrp="1"/>
          </p:cNvSpPr>
          <p:nvPr>
            <p:ph type="subTitle" idx="1"/>
          </p:nvPr>
        </p:nvSpPr>
        <p:spPr>
          <a:xfrm>
            <a:off x="1416017" y="882404"/>
            <a:ext cx="9410700" cy="3064498"/>
          </a:xfrm>
        </p:spPr>
        <p:txBody>
          <a:bodyPr>
            <a:normAutofit fontScale="92500" lnSpcReduction="20000"/>
          </a:bodyPr>
          <a:lstStyle/>
          <a:p>
            <a:r>
              <a:rPr lang="en-US" sz="6600" dirty="0"/>
              <a:t>Translational and Clinical Science Pilot Program</a:t>
            </a:r>
          </a:p>
          <a:p>
            <a:endParaRPr lang="en-US" sz="3600" dirty="0"/>
          </a:p>
          <a:p>
            <a:r>
              <a:rPr lang="en-US" sz="3600" dirty="0"/>
              <a:t>Pre-submission Webinar</a:t>
            </a:r>
          </a:p>
          <a:p>
            <a:r>
              <a:rPr lang="en-US" sz="3600" dirty="0"/>
              <a:t>May 13, 2024</a:t>
            </a:r>
          </a:p>
        </p:txBody>
      </p:sp>
      <p:grpSp>
        <p:nvGrpSpPr>
          <p:cNvPr id="9" name="Group 8"/>
          <p:cNvGrpSpPr/>
          <p:nvPr/>
        </p:nvGrpSpPr>
        <p:grpSpPr>
          <a:xfrm>
            <a:off x="-46494" y="6013610"/>
            <a:ext cx="2761333" cy="1075223"/>
            <a:chOff x="82550" y="5067970"/>
            <a:chExt cx="2761333" cy="1075223"/>
          </a:xfrm>
        </p:grpSpPr>
        <p:grpSp>
          <p:nvGrpSpPr>
            <p:cNvPr id="10" name="Group 9"/>
            <p:cNvGrpSpPr/>
            <p:nvPr/>
          </p:nvGrpSpPr>
          <p:grpSpPr>
            <a:xfrm>
              <a:off x="228198" y="5067970"/>
              <a:ext cx="1868753" cy="516255"/>
              <a:chOff x="0" y="0"/>
              <a:chExt cx="3818749" cy="1033107"/>
            </a:xfrm>
          </p:grpSpPr>
          <p:sp>
            <p:nvSpPr>
              <p:cNvPr id="12" name="Shape 21"/>
              <p:cNvSpPr/>
              <p:nvPr/>
            </p:nvSpPr>
            <p:spPr>
              <a:xfrm>
                <a:off x="457813" y="44353"/>
                <a:ext cx="72085" cy="179896"/>
              </a:xfrm>
              <a:custGeom>
                <a:avLst/>
                <a:gdLst/>
                <a:ahLst/>
                <a:cxnLst/>
                <a:rect l="0" t="0" r="0" b="0"/>
                <a:pathLst>
                  <a:path w="72085" h="179896">
                    <a:moveTo>
                      <a:pt x="7125" y="0"/>
                    </a:moveTo>
                    <a:lnTo>
                      <a:pt x="72085" y="0"/>
                    </a:lnTo>
                    <a:lnTo>
                      <a:pt x="5740" y="179896"/>
                    </a:lnTo>
                    <a:cubicBezTo>
                      <a:pt x="3835" y="179502"/>
                      <a:pt x="1918" y="179134"/>
                      <a:pt x="0" y="178778"/>
                    </a:cubicBezTo>
                    <a:lnTo>
                      <a:pt x="7125"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13" name="Shape 22"/>
              <p:cNvSpPr/>
              <p:nvPr/>
            </p:nvSpPr>
            <p:spPr>
              <a:xfrm>
                <a:off x="611779" y="52606"/>
                <a:ext cx="160414" cy="220535"/>
              </a:xfrm>
              <a:custGeom>
                <a:avLst/>
                <a:gdLst/>
                <a:ahLst/>
                <a:cxnLst/>
                <a:rect l="0" t="0" r="0" b="0"/>
                <a:pathLst>
                  <a:path w="160414" h="220535">
                    <a:moveTo>
                      <a:pt x="160414" y="0"/>
                    </a:moveTo>
                    <a:lnTo>
                      <a:pt x="160414" y="121412"/>
                    </a:lnTo>
                    <a:lnTo>
                      <a:pt x="24016" y="220535"/>
                    </a:lnTo>
                    <a:lnTo>
                      <a:pt x="0" y="220535"/>
                    </a:lnTo>
                    <a:lnTo>
                      <a:pt x="160414"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14" name="Shape 23"/>
              <p:cNvSpPr/>
              <p:nvPr/>
            </p:nvSpPr>
            <p:spPr>
              <a:xfrm>
                <a:off x="554916" y="44356"/>
                <a:ext cx="209080" cy="220942"/>
              </a:xfrm>
              <a:custGeom>
                <a:avLst/>
                <a:gdLst/>
                <a:ahLst/>
                <a:cxnLst/>
                <a:rect l="0" t="0" r="0" b="0"/>
                <a:pathLst>
                  <a:path w="209080" h="220942">
                    <a:moveTo>
                      <a:pt x="100508" y="0"/>
                    </a:moveTo>
                    <a:lnTo>
                      <a:pt x="209080" y="0"/>
                    </a:lnTo>
                    <a:lnTo>
                      <a:pt x="4889" y="220942"/>
                    </a:lnTo>
                    <a:cubicBezTo>
                      <a:pt x="3277" y="219837"/>
                      <a:pt x="1651" y="218745"/>
                      <a:pt x="0" y="217678"/>
                    </a:cubicBezTo>
                    <a:lnTo>
                      <a:pt x="100508"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15" name="Shape 24"/>
              <p:cNvSpPr/>
              <p:nvPr/>
            </p:nvSpPr>
            <p:spPr>
              <a:xfrm>
                <a:off x="508286" y="44352"/>
                <a:ext cx="125298" cy="195643"/>
              </a:xfrm>
              <a:custGeom>
                <a:avLst/>
                <a:gdLst/>
                <a:ahLst/>
                <a:cxnLst/>
                <a:rect l="0" t="0" r="0" b="0"/>
                <a:pathLst>
                  <a:path w="125298" h="195643">
                    <a:moveTo>
                      <a:pt x="46545" y="0"/>
                    </a:moveTo>
                    <a:lnTo>
                      <a:pt x="125298" y="0"/>
                    </a:lnTo>
                    <a:lnTo>
                      <a:pt x="5436" y="195643"/>
                    </a:lnTo>
                    <a:cubicBezTo>
                      <a:pt x="3632" y="194882"/>
                      <a:pt x="1829" y="194132"/>
                      <a:pt x="0" y="193408"/>
                    </a:cubicBezTo>
                    <a:lnTo>
                      <a:pt x="46545"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16" name="Shape 25"/>
              <p:cNvSpPr/>
              <p:nvPr/>
            </p:nvSpPr>
            <p:spPr>
              <a:xfrm>
                <a:off x="696945" y="203660"/>
                <a:ext cx="75248" cy="69482"/>
              </a:xfrm>
              <a:custGeom>
                <a:avLst/>
                <a:gdLst/>
                <a:ahLst/>
                <a:cxnLst/>
                <a:rect l="0" t="0" r="0" b="0"/>
                <a:pathLst>
                  <a:path w="75248" h="69482">
                    <a:moveTo>
                      <a:pt x="75248" y="0"/>
                    </a:moveTo>
                    <a:lnTo>
                      <a:pt x="75248" y="69482"/>
                    </a:lnTo>
                    <a:lnTo>
                      <a:pt x="0" y="69482"/>
                    </a:lnTo>
                    <a:lnTo>
                      <a:pt x="75248"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17" name="Shape 26"/>
              <p:cNvSpPr/>
              <p:nvPr/>
            </p:nvSpPr>
            <p:spPr>
              <a:xfrm>
                <a:off x="378116" y="44358"/>
                <a:ext cx="60897" cy="174307"/>
              </a:xfrm>
              <a:custGeom>
                <a:avLst/>
                <a:gdLst/>
                <a:ahLst/>
                <a:cxnLst/>
                <a:rect l="0" t="0" r="0" b="0"/>
                <a:pathLst>
                  <a:path w="60897" h="174307">
                    <a:moveTo>
                      <a:pt x="0" y="0"/>
                    </a:moveTo>
                    <a:lnTo>
                      <a:pt x="60897" y="0"/>
                    </a:lnTo>
                    <a:lnTo>
                      <a:pt x="33388" y="174307"/>
                    </a:lnTo>
                    <a:cubicBezTo>
                      <a:pt x="32258" y="174295"/>
                      <a:pt x="31128" y="174269"/>
                      <a:pt x="29985" y="174269"/>
                    </a:cubicBezTo>
                    <a:cubicBezTo>
                      <a:pt x="29185" y="174269"/>
                      <a:pt x="28385" y="174295"/>
                      <a:pt x="27585" y="174295"/>
                    </a:cubicBez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18" name="Shape 27"/>
              <p:cNvSpPr/>
              <p:nvPr/>
            </p:nvSpPr>
            <p:spPr>
              <a:xfrm>
                <a:off x="287087" y="44348"/>
                <a:ext cx="72085" cy="179896"/>
              </a:xfrm>
              <a:custGeom>
                <a:avLst/>
                <a:gdLst/>
                <a:ahLst/>
                <a:cxnLst/>
                <a:rect l="0" t="0" r="0" b="0"/>
                <a:pathLst>
                  <a:path w="72085" h="179896">
                    <a:moveTo>
                      <a:pt x="0" y="0"/>
                    </a:moveTo>
                    <a:lnTo>
                      <a:pt x="64960" y="0"/>
                    </a:lnTo>
                    <a:lnTo>
                      <a:pt x="72085" y="178778"/>
                    </a:lnTo>
                    <a:cubicBezTo>
                      <a:pt x="70167" y="179134"/>
                      <a:pt x="68250" y="179502"/>
                      <a:pt x="66345" y="179896"/>
                    </a:cubicBez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19" name="Shape 28"/>
              <p:cNvSpPr/>
              <p:nvPr/>
            </p:nvSpPr>
            <p:spPr>
              <a:xfrm>
                <a:off x="44796" y="52606"/>
                <a:ext cx="160414" cy="220535"/>
              </a:xfrm>
              <a:custGeom>
                <a:avLst/>
                <a:gdLst/>
                <a:ahLst/>
                <a:cxnLst/>
                <a:rect l="0" t="0" r="0" b="0"/>
                <a:pathLst>
                  <a:path w="160414" h="220535">
                    <a:moveTo>
                      <a:pt x="0" y="0"/>
                    </a:moveTo>
                    <a:lnTo>
                      <a:pt x="160414" y="220535"/>
                    </a:lnTo>
                    <a:lnTo>
                      <a:pt x="136398" y="220535"/>
                    </a:lnTo>
                    <a:lnTo>
                      <a:pt x="0" y="121412"/>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0" name="Shape 29"/>
              <p:cNvSpPr/>
              <p:nvPr/>
            </p:nvSpPr>
            <p:spPr>
              <a:xfrm>
                <a:off x="52987" y="44356"/>
                <a:ext cx="209080" cy="220942"/>
              </a:xfrm>
              <a:custGeom>
                <a:avLst/>
                <a:gdLst/>
                <a:ahLst/>
                <a:cxnLst/>
                <a:rect l="0" t="0" r="0" b="0"/>
                <a:pathLst>
                  <a:path w="209080" h="220942">
                    <a:moveTo>
                      <a:pt x="0" y="0"/>
                    </a:moveTo>
                    <a:lnTo>
                      <a:pt x="108585" y="0"/>
                    </a:lnTo>
                    <a:lnTo>
                      <a:pt x="209080" y="217678"/>
                    </a:lnTo>
                    <a:cubicBezTo>
                      <a:pt x="207442" y="218745"/>
                      <a:pt x="205816" y="219837"/>
                      <a:pt x="204191" y="220942"/>
                    </a:cubicBez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1" name="Shape 30"/>
              <p:cNvSpPr/>
              <p:nvPr/>
            </p:nvSpPr>
            <p:spPr>
              <a:xfrm>
                <a:off x="183412" y="44360"/>
                <a:ext cx="125286" cy="195631"/>
              </a:xfrm>
              <a:custGeom>
                <a:avLst/>
                <a:gdLst/>
                <a:ahLst/>
                <a:cxnLst/>
                <a:rect l="0" t="0" r="0" b="0"/>
                <a:pathLst>
                  <a:path w="125286" h="195631">
                    <a:moveTo>
                      <a:pt x="0" y="0"/>
                    </a:moveTo>
                    <a:lnTo>
                      <a:pt x="78740" y="0"/>
                    </a:lnTo>
                    <a:lnTo>
                      <a:pt x="125286" y="193396"/>
                    </a:lnTo>
                    <a:cubicBezTo>
                      <a:pt x="123469" y="194120"/>
                      <a:pt x="121653" y="194869"/>
                      <a:pt x="119850" y="195631"/>
                    </a:cubicBez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2" name="Shape 31"/>
              <p:cNvSpPr/>
              <p:nvPr/>
            </p:nvSpPr>
            <p:spPr>
              <a:xfrm>
                <a:off x="44795" y="203657"/>
                <a:ext cx="75248" cy="69482"/>
              </a:xfrm>
              <a:custGeom>
                <a:avLst/>
                <a:gdLst/>
                <a:ahLst/>
                <a:cxnLst/>
                <a:rect l="0" t="0" r="0" b="0"/>
                <a:pathLst>
                  <a:path w="75248" h="69482">
                    <a:moveTo>
                      <a:pt x="0" y="0"/>
                    </a:moveTo>
                    <a:lnTo>
                      <a:pt x="75248" y="69482"/>
                    </a:lnTo>
                    <a:lnTo>
                      <a:pt x="0" y="69482"/>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3" name="Shape 32"/>
              <p:cNvSpPr/>
              <p:nvPr/>
            </p:nvSpPr>
            <p:spPr>
              <a:xfrm>
                <a:off x="0" y="0"/>
                <a:ext cx="408153" cy="1033107"/>
              </a:xfrm>
              <a:custGeom>
                <a:avLst/>
                <a:gdLst/>
                <a:ahLst/>
                <a:cxnLst/>
                <a:rect l="0" t="0" r="0" b="0"/>
                <a:pathLst>
                  <a:path w="408153" h="1033107">
                    <a:moveTo>
                      <a:pt x="0" y="0"/>
                    </a:moveTo>
                    <a:lnTo>
                      <a:pt x="408153" y="0"/>
                    </a:lnTo>
                    <a:lnTo>
                      <a:pt x="408153" y="20803"/>
                    </a:lnTo>
                    <a:lnTo>
                      <a:pt x="20803" y="20803"/>
                    </a:lnTo>
                    <a:lnTo>
                      <a:pt x="20803" y="608965"/>
                    </a:lnTo>
                    <a:cubicBezTo>
                      <a:pt x="22974" y="705930"/>
                      <a:pt x="54496" y="789280"/>
                      <a:pt x="114516" y="856780"/>
                    </a:cubicBezTo>
                    <a:cubicBezTo>
                      <a:pt x="222618" y="978357"/>
                      <a:pt x="386740" y="1008558"/>
                      <a:pt x="405105" y="1011593"/>
                    </a:cubicBezTo>
                    <a:cubicBezTo>
                      <a:pt x="406260" y="1011796"/>
                      <a:pt x="407035" y="1011911"/>
                      <a:pt x="407378" y="1011962"/>
                    </a:cubicBezTo>
                    <a:lnTo>
                      <a:pt x="408140" y="1012076"/>
                    </a:lnTo>
                    <a:lnTo>
                      <a:pt x="408153" y="1012074"/>
                    </a:lnTo>
                    <a:lnTo>
                      <a:pt x="408153" y="1033100"/>
                    </a:lnTo>
                    <a:lnTo>
                      <a:pt x="408102" y="1033107"/>
                    </a:lnTo>
                    <a:lnTo>
                      <a:pt x="404317" y="1032535"/>
                    </a:lnTo>
                    <a:cubicBezTo>
                      <a:pt x="403949" y="1032485"/>
                      <a:pt x="403035" y="1032345"/>
                      <a:pt x="401688" y="1032116"/>
                    </a:cubicBezTo>
                    <a:cubicBezTo>
                      <a:pt x="382588" y="1028954"/>
                      <a:pt x="211798" y="997484"/>
                      <a:pt x="98971" y="870598"/>
                    </a:cubicBezTo>
                    <a:cubicBezTo>
                      <a:pt x="35585" y="799313"/>
                      <a:pt x="2286" y="711480"/>
                      <a:pt x="13" y="609511"/>
                    </a:cubicBez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4" name="Shape 33"/>
              <p:cNvSpPr/>
              <p:nvPr/>
            </p:nvSpPr>
            <p:spPr>
              <a:xfrm>
                <a:off x="408153" y="0"/>
                <a:ext cx="408153" cy="1033100"/>
              </a:xfrm>
              <a:custGeom>
                <a:avLst/>
                <a:gdLst/>
                <a:ahLst/>
                <a:cxnLst/>
                <a:rect l="0" t="0" r="0" b="0"/>
                <a:pathLst>
                  <a:path w="408153" h="1033100">
                    <a:moveTo>
                      <a:pt x="0" y="0"/>
                    </a:moveTo>
                    <a:lnTo>
                      <a:pt x="408153" y="0"/>
                    </a:lnTo>
                    <a:lnTo>
                      <a:pt x="408153" y="609245"/>
                    </a:lnTo>
                    <a:cubicBezTo>
                      <a:pt x="406845" y="667665"/>
                      <a:pt x="395338" y="721856"/>
                      <a:pt x="373952" y="770509"/>
                    </a:cubicBezTo>
                    <a:cubicBezTo>
                      <a:pt x="358038" y="806730"/>
                      <a:pt x="336410" y="840398"/>
                      <a:pt x="309702" y="870560"/>
                    </a:cubicBezTo>
                    <a:cubicBezTo>
                      <a:pt x="191732" y="1003757"/>
                      <a:pt x="11367" y="1031443"/>
                      <a:pt x="3746" y="1032548"/>
                    </a:cubicBezTo>
                    <a:lnTo>
                      <a:pt x="0" y="1033100"/>
                    </a:lnTo>
                    <a:lnTo>
                      <a:pt x="0" y="1012074"/>
                    </a:lnTo>
                    <a:lnTo>
                      <a:pt x="737" y="1011962"/>
                    </a:lnTo>
                    <a:cubicBezTo>
                      <a:pt x="8052" y="1010907"/>
                      <a:pt x="180988" y="984517"/>
                      <a:pt x="294119" y="856768"/>
                    </a:cubicBezTo>
                    <a:cubicBezTo>
                      <a:pt x="319405" y="828218"/>
                      <a:pt x="339865" y="796379"/>
                      <a:pt x="354914" y="762140"/>
                    </a:cubicBezTo>
                    <a:cubicBezTo>
                      <a:pt x="375196" y="715976"/>
                      <a:pt x="386118" y="664464"/>
                      <a:pt x="387350" y="609029"/>
                    </a:cubicBezTo>
                    <a:lnTo>
                      <a:pt x="387350" y="20803"/>
                    </a:lnTo>
                    <a:lnTo>
                      <a:pt x="0" y="20803"/>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5" name="Shape 34"/>
              <p:cNvSpPr/>
              <p:nvPr/>
            </p:nvSpPr>
            <p:spPr>
              <a:xfrm>
                <a:off x="190455" y="542840"/>
                <a:ext cx="21463" cy="21946"/>
              </a:xfrm>
              <a:custGeom>
                <a:avLst/>
                <a:gdLst/>
                <a:ahLst/>
                <a:cxnLst/>
                <a:rect l="0" t="0" r="0" b="0"/>
                <a:pathLst>
                  <a:path w="21463" h="21946">
                    <a:moveTo>
                      <a:pt x="0" y="0"/>
                    </a:moveTo>
                    <a:lnTo>
                      <a:pt x="21311" y="0"/>
                    </a:lnTo>
                    <a:lnTo>
                      <a:pt x="21463" y="1867"/>
                    </a:lnTo>
                    <a:lnTo>
                      <a:pt x="21463" y="21946"/>
                    </a:lnTo>
                    <a:lnTo>
                      <a:pt x="0" y="21946"/>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6" name="Shape 35"/>
              <p:cNvSpPr/>
              <p:nvPr/>
            </p:nvSpPr>
            <p:spPr>
              <a:xfrm>
                <a:off x="122061" y="451103"/>
                <a:ext cx="89713" cy="77661"/>
              </a:xfrm>
              <a:custGeom>
                <a:avLst/>
                <a:gdLst/>
                <a:ahLst/>
                <a:cxnLst/>
                <a:rect l="0" t="0" r="0" b="0"/>
                <a:pathLst>
                  <a:path w="89713" h="77661">
                    <a:moveTo>
                      <a:pt x="25997" y="0"/>
                    </a:moveTo>
                    <a:cubicBezTo>
                      <a:pt x="29578" y="0"/>
                      <a:pt x="33058" y="724"/>
                      <a:pt x="36335" y="2146"/>
                    </a:cubicBezTo>
                    <a:cubicBezTo>
                      <a:pt x="37427" y="2692"/>
                      <a:pt x="38354" y="3150"/>
                      <a:pt x="39345" y="3607"/>
                    </a:cubicBezTo>
                    <a:cubicBezTo>
                      <a:pt x="49086" y="8115"/>
                      <a:pt x="59474" y="10401"/>
                      <a:pt x="70218" y="10401"/>
                    </a:cubicBezTo>
                    <a:cubicBezTo>
                      <a:pt x="70599" y="10401"/>
                      <a:pt x="70968" y="10389"/>
                      <a:pt x="71374" y="10376"/>
                    </a:cubicBezTo>
                    <a:cubicBezTo>
                      <a:pt x="72238" y="10363"/>
                      <a:pt x="73025" y="10351"/>
                      <a:pt x="73800" y="10312"/>
                    </a:cubicBezTo>
                    <a:cubicBezTo>
                      <a:pt x="78549" y="10008"/>
                      <a:pt x="82931" y="9055"/>
                      <a:pt x="87173" y="7429"/>
                    </a:cubicBezTo>
                    <a:lnTo>
                      <a:pt x="89713" y="6452"/>
                    </a:lnTo>
                    <a:lnTo>
                      <a:pt x="89713" y="77661"/>
                    </a:lnTo>
                    <a:lnTo>
                      <a:pt x="28067" y="77661"/>
                    </a:lnTo>
                    <a:lnTo>
                      <a:pt x="27673" y="76314"/>
                    </a:lnTo>
                    <a:cubicBezTo>
                      <a:pt x="24702" y="66142"/>
                      <a:pt x="19533" y="56998"/>
                      <a:pt x="12332" y="49162"/>
                    </a:cubicBezTo>
                    <a:cubicBezTo>
                      <a:pt x="1613" y="37503"/>
                      <a:pt x="0" y="34468"/>
                      <a:pt x="0" y="25997"/>
                    </a:cubicBezTo>
                    <a:cubicBezTo>
                      <a:pt x="0" y="11659"/>
                      <a:pt x="11659" y="0"/>
                      <a:pt x="25997" y="0"/>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7" name="Shape 374"/>
              <p:cNvSpPr/>
              <p:nvPr/>
            </p:nvSpPr>
            <p:spPr>
              <a:xfrm>
                <a:off x="268317" y="542845"/>
                <a:ext cx="21463" cy="21946"/>
              </a:xfrm>
              <a:custGeom>
                <a:avLst/>
                <a:gdLst/>
                <a:ahLst/>
                <a:cxnLst/>
                <a:rect l="0" t="0" r="0" b="0"/>
                <a:pathLst>
                  <a:path w="21463" h="21946">
                    <a:moveTo>
                      <a:pt x="0" y="0"/>
                    </a:moveTo>
                    <a:lnTo>
                      <a:pt x="21463" y="0"/>
                    </a:lnTo>
                    <a:lnTo>
                      <a:pt x="21463" y="21946"/>
                    </a:lnTo>
                    <a:lnTo>
                      <a:pt x="0" y="21946"/>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8" name="Shape 37"/>
              <p:cNvSpPr/>
              <p:nvPr/>
            </p:nvSpPr>
            <p:spPr>
              <a:xfrm>
                <a:off x="44933" y="296623"/>
                <a:ext cx="91707" cy="549121"/>
              </a:xfrm>
              <a:custGeom>
                <a:avLst/>
                <a:gdLst/>
                <a:ahLst/>
                <a:cxnLst/>
                <a:rect l="0" t="0" r="0" b="0"/>
                <a:pathLst>
                  <a:path w="91707" h="549121">
                    <a:moveTo>
                      <a:pt x="0" y="0"/>
                    </a:moveTo>
                    <a:lnTo>
                      <a:pt x="91707" y="0"/>
                    </a:lnTo>
                    <a:lnTo>
                      <a:pt x="91707" y="137642"/>
                    </a:lnTo>
                    <a:lnTo>
                      <a:pt x="85434" y="138912"/>
                    </a:lnTo>
                    <a:cubicBezTo>
                      <a:pt x="69112" y="145828"/>
                      <a:pt x="57633" y="162011"/>
                      <a:pt x="57633" y="180823"/>
                    </a:cubicBezTo>
                    <a:cubicBezTo>
                      <a:pt x="57633" y="192621"/>
                      <a:pt x="63449" y="204940"/>
                      <a:pt x="74473" y="216459"/>
                    </a:cubicBezTo>
                    <a:cubicBezTo>
                      <a:pt x="74752" y="216751"/>
                      <a:pt x="75031" y="217043"/>
                      <a:pt x="75235" y="217335"/>
                    </a:cubicBezTo>
                    <a:cubicBezTo>
                      <a:pt x="81775" y="224511"/>
                      <a:pt x="86017" y="233350"/>
                      <a:pt x="87490" y="242900"/>
                    </a:cubicBezTo>
                    <a:cubicBezTo>
                      <a:pt x="87884" y="245389"/>
                      <a:pt x="88074" y="247942"/>
                      <a:pt x="88074" y="250482"/>
                    </a:cubicBezTo>
                    <a:cubicBezTo>
                      <a:pt x="88074" y="257365"/>
                      <a:pt x="86677" y="264020"/>
                      <a:pt x="83922" y="270294"/>
                    </a:cubicBezTo>
                    <a:lnTo>
                      <a:pt x="83922" y="280556"/>
                    </a:lnTo>
                    <a:lnTo>
                      <a:pt x="91707" y="280556"/>
                    </a:lnTo>
                    <a:lnTo>
                      <a:pt x="91707" y="288150"/>
                    </a:lnTo>
                    <a:lnTo>
                      <a:pt x="83871" y="288150"/>
                    </a:lnTo>
                    <a:lnTo>
                      <a:pt x="83871" y="294717"/>
                    </a:lnTo>
                    <a:lnTo>
                      <a:pt x="91707" y="294717"/>
                    </a:lnTo>
                    <a:lnTo>
                      <a:pt x="91707" y="301384"/>
                    </a:lnTo>
                    <a:lnTo>
                      <a:pt x="83871" y="301384"/>
                    </a:lnTo>
                    <a:lnTo>
                      <a:pt x="83871" y="307950"/>
                    </a:lnTo>
                    <a:lnTo>
                      <a:pt x="91707" y="307950"/>
                    </a:lnTo>
                    <a:lnTo>
                      <a:pt x="91707" y="331841"/>
                    </a:lnTo>
                    <a:lnTo>
                      <a:pt x="86389" y="333667"/>
                    </a:lnTo>
                    <a:cubicBezTo>
                      <a:pt x="81099" y="335493"/>
                      <a:pt x="75482" y="337458"/>
                      <a:pt x="73317" y="338315"/>
                    </a:cubicBezTo>
                    <a:lnTo>
                      <a:pt x="74117" y="340932"/>
                    </a:lnTo>
                    <a:lnTo>
                      <a:pt x="80772" y="339827"/>
                    </a:lnTo>
                    <a:cubicBezTo>
                      <a:pt x="81979" y="339623"/>
                      <a:pt x="82982" y="339420"/>
                      <a:pt x="84201" y="339420"/>
                    </a:cubicBezTo>
                    <a:cubicBezTo>
                      <a:pt x="86208" y="339420"/>
                      <a:pt x="86919" y="340436"/>
                      <a:pt x="86919" y="352527"/>
                    </a:cubicBezTo>
                    <a:lnTo>
                      <a:pt x="86919" y="379133"/>
                    </a:lnTo>
                    <a:cubicBezTo>
                      <a:pt x="86919" y="390005"/>
                      <a:pt x="86919" y="390919"/>
                      <a:pt x="82486" y="391427"/>
                    </a:cubicBezTo>
                    <a:lnTo>
                      <a:pt x="75832" y="392227"/>
                    </a:lnTo>
                    <a:lnTo>
                      <a:pt x="75832" y="394843"/>
                    </a:lnTo>
                    <a:lnTo>
                      <a:pt x="91707" y="394843"/>
                    </a:lnTo>
                    <a:lnTo>
                      <a:pt x="91707" y="549121"/>
                    </a:lnTo>
                    <a:lnTo>
                      <a:pt x="87719" y="545198"/>
                    </a:lnTo>
                    <a:cubicBezTo>
                      <a:pt x="31572" y="482042"/>
                      <a:pt x="2057" y="403911"/>
                      <a:pt x="0" y="312966"/>
                    </a:cubicBez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29" name="Shape 38"/>
              <p:cNvSpPr/>
              <p:nvPr/>
            </p:nvSpPr>
            <p:spPr>
              <a:xfrm>
                <a:off x="136639" y="604572"/>
                <a:ext cx="55410" cy="290486"/>
              </a:xfrm>
              <a:custGeom>
                <a:avLst/>
                <a:gdLst/>
                <a:ahLst/>
                <a:cxnLst/>
                <a:rect l="0" t="0" r="0" b="0"/>
                <a:pathLst>
                  <a:path w="55410" h="290486">
                    <a:moveTo>
                      <a:pt x="0" y="0"/>
                    </a:moveTo>
                    <a:lnTo>
                      <a:pt x="55410" y="0"/>
                    </a:lnTo>
                    <a:lnTo>
                      <a:pt x="55410" y="23419"/>
                    </a:lnTo>
                    <a:lnTo>
                      <a:pt x="36919" y="23419"/>
                    </a:lnTo>
                    <a:cubicBezTo>
                      <a:pt x="33998" y="28651"/>
                      <a:pt x="33096" y="34290"/>
                      <a:pt x="32487" y="39941"/>
                    </a:cubicBezTo>
                    <a:lnTo>
                      <a:pt x="35103" y="40742"/>
                    </a:lnTo>
                    <a:cubicBezTo>
                      <a:pt x="38125" y="32880"/>
                      <a:pt x="37224" y="32880"/>
                      <a:pt x="48514" y="32880"/>
                    </a:cubicBezTo>
                    <a:lnTo>
                      <a:pt x="55410" y="32880"/>
                    </a:lnTo>
                    <a:lnTo>
                      <a:pt x="55410" y="56163"/>
                    </a:lnTo>
                    <a:lnTo>
                      <a:pt x="47249" y="67742"/>
                    </a:lnTo>
                    <a:cubicBezTo>
                      <a:pt x="42891" y="73774"/>
                      <a:pt x="39491" y="78937"/>
                      <a:pt x="38938" y="82461"/>
                    </a:cubicBezTo>
                    <a:cubicBezTo>
                      <a:pt x="41554" y="85992"/>
                      <a:pt x="44577" y="87808"/>
                      <a:pt x="49111" y="89814"/>
                    </a:cubicBezTo>
                    <a:lnTo>
                      <a:pt x="50229" y="89115"/>
                    </a:lnTo>
                    <a:cubicBezTo>
                      <a:pt x="51892" y="81858"/>
                      <a:pt x="53076" y="78029"/>
                      <a:pt x="54486" y="74477"/>
                    </a:cubicBezTo>
                    <a:lnTo>
                      <a:pt x="55410" y="72341"/>
                    </a:lnTo>
                    <a:lnTo>
                      <a:pt x="55410" y="290486"/>
                    </a:lnTo>
                    <a:lnTo>
                      <a:pt x="31267" y="271928"/>
                    </a:lnTo>
                    <a:lnTo>
                      <a:pt x="0" y="241171"/>
                    </a:lnTo>
                    <a:lnTo>
                      <a:pt x="0" y="86893"/>
                    </a:lnTo>
                    <a:lnTo>
                      <a:pt x="18390" y="86893"/>
                    </a:lnTo>
                    <a:lnTo>
                      <a:pt x="18390" y="84277"/>
                    </a:lnTo>
                    <a:lnTo>
                      <a:pt x="11735" y="83477"/>
                    </a:lnTo>
                    <a:cubicBezTo>
                      <a:pt x="7302" y="82969"/>
                      <a:pt x="7302" y="82055"/>
                      <a:pt x="7302" y="71183"/>
                    </a:cubicBezTo>
                    <a:lnTo>
                      <a:pt x="7302" y="23013"/>
                    </a:lnTo>
                    <a:lnTo>
                      <a:pt x="5791" y="21907"/>
                    </a:lnTo>
                    <a:cubicBezTo>
                      <a:pt x="5363" y="22056"/>
                      <a:pt x="3908" y="22553"/>
                      <a:pt x="1899" y="23240"/>
                    </a:cubicBezTo>
                    <a:lnTo>
                      <a:pt x="0" y="23892"/>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0" name="Shape 375"/>
              <p:cNvSpPr/>
              <p:nvPr/>
            </p:nvSpPr>
            <p:spPr>
              <a:xfrm>
                <a:off x="136639" y="591339"/>
                <a:ext cx="55410" cy="9144"/>
              </a:xfrm>
              <a:custGeom>
                <a:avLst/>
                <a:gdLst/>
                <a:ahLst/>
                <a:cxnLst/>
                <a:rect l="0" t="0" r="0" b="0"/>
                <a:pathLst>
                  <a:path w="55410" h="9144">
                    <a:moveTo>
                      <a:pt x="0" y="0"/>
                    </a:moveTo>
                    <a:lnTo>
                      <a:pt x="55410" y="0"/>
                    </a:lnTo>
                    <a:lnTo>
                      <a:pt x="55410" y="9144"/>
                    </a:lnTo>
                    <a:lnTo>
                      <a:pt x="0" y="9144"/>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1" name="Shape 376"/>
              <p:cNvSpPr/>
              <p:nvPr/>
            </p:nvSpPr>
            <p:spPr>
              <a:xfrm>
                <a:off x="136639" y="577178"/>
                <a:ext cx="55410" cy="9144"/>
              </a:xfrm>
              <a:custGeom>
                <a:avLst/>
                <a:gdLst/>
                <a:ahLst/>
                <a:cxnLst/>
                <a:rect l="0" t="0" r="0" b="0"/>
                <a:pathLst>
                  <a:path w="55410" h="9144">
                    <a:moveTo>
                      <a:pt x="0" y="0"/>
                    </a:moveTo>
                    <a:lnTo>
                      <a:pt x="55410" y="0"/>
                    </a:lnTo>
                    <a:lnTo>
                      <a:pt x="55410" y="9144"/>
                    </a:lnTo>
                    <a:lnTo>
                      <a:pt x="0" y="9144"/>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2" name="Shape 41"/>
              <p:cNvSpPr/>
              <p:nvPr/>
            </p:nvSpPr>
            <p:spPr>
              <a:xfrm>
                <a:off x="136639" y="296623"/>
                <a:ext cx="55410" cy="145679"/>
              </a:xfrm>
              <a:custGeom>
                <a:avLst/>
                <a:gdLst/>
                <a:ahLst/>
                <a:cxnLst/>
                <a:rect l="0" t="0" r="0" b="0"/>
                <a:pathLst>
                  <a:path w="55410" h="145679">
                    <a:moveTo>
                      <a:pt x="0" y="0"/>
                    </a:moveTo>
                    <a:lnTo>
                      <a:pt x="55410" y="0"/>
                    </a:lnTo>
                    <a:lnTo>
                      <a:pt x="55410" y="145679"/>
                    </a:lnTo>
                    <a:lnTo>
                      <a:pt x="32957" y="140741"/>
                    </a:lnTo>
                    <a:cubicBezTo>
                      <a:pt x="32068" y="140335"/>
                      <a:pt x="31191" y="139903"/>
                      <a:pt x="30340" y="139446"/>
                    </a:cubicBezTo>
                    <a:cubicBezTo>
                      <a:pt x="24435" y="136728"/>
                      <a:pt x="18034" y="135331"/>
                      <a:pt x="11417" y="135331"/>
                    </a:cubicBezTo>
                    <a:lnTo>
                      <a:pt x="0" y="137642"/>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3" name="Shape 42"/>
              <p:cNvSpPr/>
              <p:nvPr/>
            </p:nvSpPr>
            <p:spPr>
              <a:xfrm>
                <a:off x="192049" y="637453"/>
                <a:ext cx="12446" cy="23283"/>
              </a:xfrm>
              <a:custGeom>
                <a:avLst/>
                <a:gdLst/>
                <a:ahLst/>
                <a:cxnLst/>
                <a:rect l="0" t="0" r="0" b="0"/>
                <a:pathLst>
                  <a:path w="12446" h="23283">
                    <a:moveTo>
                      <a:pt x="0" y="0"/>
                    </a:moveTo>
                    <a:lnTo>
                      <a:pt x="12446" y="0"/>
                    </a:lnTo>
                    <a:cubicBezTo>
                      <a:pt x="11646" y="3632"/>
                      <a:pt x="10528" y="7366"/>
                      <a:pt x="5893" y="14922"/>
                    </a:cubicBezTo>
                    <a:lnTo>
                      <a:pt x="0" y="23283"/>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4" name="Shape 43"/>
              <p:cNvSpPr/>
              <p:nvPr/>
            </p:nvSpPr>
            <p:spPr>
              <a:xfrm>
                <a:off x="192049" y="604572"/>
                <a:ext cx="28562" cy="309699"/>
              </a:xfrm>
              <a:custGeom>
                <a:avLst/>
                <a:gdLst/>
                <a:ahLst/>
                <a:cxnLst/>
                <a:rect l="0" t="0" r="0" b="0"/>
                <a:pathLst>
                  <a:path w="28562" h="309699">
                    <a:moveTo>
                      <a:pt x="0" y="0"/>
                    </a:moveTo>
                    <a:lnTo>
                      <a:pt x="28562" y="0"/>
                    </a:lnTo>
                    <a:lnTo>
                      <a:pt x="28562" y="309699"/>
                    </a:lnTo>
                    <a:lnTo>
                      <a:pt x="13581" y="300925"/>
                    </a:lnTo>
                    <a:lnTo>
                      <a:pt x="0" y="290486"/>
                    </a:lnTo>
                    <a:lnTo>
                      <a:pt x="0" y="72341"/>
                    </a:lnTo>
                    <a:lnTo>
                      <a:pt x="4686" y="61506"/>
                    </a:lnTo>
                    <a:cubicBezTo>
                      <a:pt x="15570" y="39636"/>
                      <a:pt x="20206" y="34798"/>
                      <a:pt x="22924" y="24523"/>
                    </a:cubicBezTo>
                    <a:lnTo>
                      <a:pt x="22022" y="23419"/>
                    </a:lnTo>
                    <a:lnTo>
                      <a:pt x="0" y="23419"/>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5" name="Shape 377"/>
              <p:cNvSpPr/>
              <p:nvPr/>
            </p:nvSpPr>
            <p:spPr>
              <a:xfrm>
                <a:off x="192049" y="591339"/>
                <a:ext cx="28562" cy="9144"/>
              </a:xfrm>
              <a:custGeom>
                <a:avLst/>
                <a:gdLst/>
                <a:ahLst/>
                <a:cxnLst/>
                <a:rect l="0" t="0" r="0" b="0"/>
                <a:pathLst>
                  <a:path w="28562" h="9144">
                    <a:moveTo>
                      <a:pt x="0" y="0"/>
                    </a:moveTo>
                    <a:lnTo>
                      <a:pt x="28562" y="0"/>
                    </a:lnTo>
                    <a:lnTo>
                      <a:pt x="28562" y="9144"/>
                    </a:lnTo>
                    <a:lnTo>
                      <a:pt x="0" y="9144"/>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6" name="Shape 378"/>
              <p:cNvSpPr/>
              <p:nvPr/>
            </p:nvSpPr>
            <p:spPr>
              <a:xfrm>
                <a:off x="192049" y="577178"/>
                <a:ext cx="28562" cy="9144"/>
              </a:xfrm>
              <a:custGeom>
                <a:avLst/>
                <a:gdLst/>
                <a:ahLst/>
                <a:cxnLst/>
                <a:rect l="0" t="0" r="0" b="0"/>
                <a:pathLst>
                  <a:path w="28562" h="9144">
                    <a:moveTo>
                      <a:pt x="0" y="0"/>
                    </a:moveTo>
                    <a:lnTo>
                      <a:pt x="28562" y="0"/>
                    </a:lnTo>
                    <a:lnTo>
                      <a:pt x="28562" y="9144"/>
                    </a:lnTo>
                    <a:lnTo>
                      <a:pt x="0" y="9144"/>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7" name="Shape 46"/>
              <p:cNvSpPr/>
              <p:nvPr/>
            </p:nvSpPr>
            <p:spPr>
              <a:xfrm>
                <a:off x="192049" y="296623"/>
                <a:ext cx="28562" cy="145733"/>
              </a:xfrm>
              <a:custGeom>
                <a:avLst/>
                <a:gdLst/>
                <a:ahLst/>
                <a:cxnLst/>
                <a:rect l="0" t="0" r="0" b="0"/>
                <a:pathLst>
                  <a:path w="28562" h="145733">
                    <a:moveTo>
                      <a:pt x="0" y="0"/>
                    </a:moveTo>
                    <a:lnTo>
                      <a:pt x="28562" y="0"/>
                    </a:lnTo>
                    <a:lnTo>
                      <a:pt x="28562" y="91999"/>
                    </a:lnTo>
                    <a:cubicBezTo>
                      <a:pt x="19711" y="91999"/>
                      <a:pt x="12522" y="99187"/>
                      <a:pt x="12522" y="108039"/>
                    </a:cubicBezTo>
                    <a:cubicBezTo>
                      <a:pt x="12522" y="116891"/>
                      <a:pt x="19711" y="124079"/>
                      <a:pt x="28562" y="124079"/>
                    </a:cubicBezTo>
                    <a:lnTo>
                      <a:pt x="28562" y="132220"/>
                    </a:lnTo>
                    <a:lnTo>
                      <a:pt x="23444" y="132220"/>
                    </a:lnTo>
                    <a:cubicBezTo>
                      <a:pt x="19368" y="140043"/>
                      <a:pt x="11633" y="145110"/>
                      <a:pt x="2896" y="145669"/>
                    </a:cubicBezTo>
                    <a:cubicBezTo>
                      <a:pt x="2248" y="145695"/>
                      <a:pt x="1626" y="145707"/>
                      <a:pt x="1003" y="145720"/>
                    </a:cubicBezTo>
                    <a:lnTo>
                      <a:pt x="241" y="145733"/>
                    </a:lnTo>
                    <a:lnTo>
                      <a:pt x="0" y="145679"/>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8" name="Shape 47"/>
              <p:cNvSpPr/>
              <p:nvPr/>
            </p:nvSpPr>
            <p:spPr>
              <a:xfrm>
                <a:off x="235928" y="637281"/>
                <a:ext cx="10027" cy="49917"/>
              </a:xfrm>
              <a:custGeom>
                <a:avLst/>
                <a:gdLst/>
                <a:ahLst/>
                <a:cxnLst/>
                <a:rect l="0" t="0" r="0" b="0"/>
                <a:pathLst>
                  <a:path w="10027" h="49917">
                    <a:moveTo>
                      <a:pt x="10027" y="0"/>
                    </a:moveTo>
                    <a:lnTo>
                      <a:pt x="10027" y="17106"/>
                    </a:lnTo>
                    <a:lnTo>
                      <a:pt x="5550" y="18816"/>
                    </a:lnTo>
                    <a:lnTo>
                      <a:pt x="5943" y="20632"/>
                    </a:lnTo>
                    <a:cubicBezTo>
                      <a:pt x="6858" y="20530"/>
                      <a:pt x="7658" y="20429"/>
                      <a:pt x="8572" y="20429"/>
                    </a:cubicBezTo>
                    <a:lnTo>
                      <a:pt x="10027" y="21265"/>
                    </a:lnTo>
                    <a:lnTo>
                      <a:pt x="10027" y="49917"/>
                    </a:lnTo>
                    <a:lnTo>
                      <a:pt x="3140" y="44879"/>
                    </a:lnTo>
                    <a:cubicBezTo>
                      <a:pt x="1035" y="40482"/>
                      <a:pt x="0" y="34284"/>
                      <a:pt x="0" y="27084"/>
                    </a:cubicBezTo>
                    <a:cubicBezTo>
                      <a:pt x="0" y="15698"/>
                      <a:pt x="2619" y="7183"/>
                      <a:pt x="6953" y="1513"/>
                    </a:cubicBezTo>
                    <a:lnTo>
                      <a:pt x="10027"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39" name="Shape 48"/>
              <p:cNvSpPr/>
              <p:nvPr/>
            </p:nvSpPr>
            <p:spPr>
              <a:xfrm>
                <a:off x="220612" y="604572"/>
                <a:ext cx="25343" cy="324541"/>
              </a:xfrm>
              <a:custGeom>
                <a:avLst/>
                <a:gdLst/>
                <a:ahLst/>
                <a:cxnLst/>
                <a:rect l="0" t="0" r="0" b="0"/>
                <a:pathLst>
                  <a:path w="25343" h="324541">
                    <a:moveTo>
                      <a:pt x="0" y="0"/>
                    </a:moveTo>
                    <a:lnTo>
                      <a:pt x="25343" y="0"/>
                    </a:lnTo>
                    <a:lnTo>
                      <a:pt x="25343" y="24099"/>
                    </a:lnTo>
                    <a:lnTo>
                      <a:pt x="24845" y="24191"/>
                    </a:lnTo>
                    <a:cubicBezTo>
                      <a:pt x="12914" y="28815"/>
                      <a:pt x="2819" y="40621"/>
                      <a:pt x="2819" y="61099"/>
                    </a:cubicBezTo>
                    <a:cubicBezTo>
                      <a:pt x="2819" y="79642"/>
                      <a:pt x="13106" y="88405"/>
                      <a:pt x="25197" y="88405"/>
                    </a:cubicBezTo>
                    <a:lnTo>
                      <a:pt x="25343" y="88350"/>
                    </a:lnTo>
                    <a:lnTo>
                      <a:pt x="25343" y="324541"/>
                    </a:lnTo>
                    <a:lnTo>
                      <a:pt x="0" y="309699"/>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0" name="Shape 379"/>
              <p:cNvSpPr/>
              <p:nvPr/>
            </p:nvSpPr>
            <p:spPr>
              <a:xfrm>
                <a:off x="220612" y="591339"/>
                <a:ext cx="25343" cy="9144"/>
              </a:xfrm>
              <a:custGeom>
                <a:avLst/>
                <a:gdLst/>
                <a:ahLst/>
                <a:cxnLst/>
                <a:rect l="0" t="0" r="0" b="0"/>
                <a:pathLst>
                  <a:path w="25343" h="9144">
                    <a:moveTo>
                      <a:pt x="0" y="0"/>
                    </a:moveTo>
                    <a:lnTo>
                      <a:pt x="25343" y="0"/>
                    </a:lnTo>
                    <a:lnTo>
                      <a:pt x="25343" y="9144"/>
                    </a:lnTo>
                    <a:lnTo>
                      <a:pt x="0" y="9144"/>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1" name="Shape 380"/>
              <p:cNvSpPr/>
              <p:nvPr/>
            </p:nvSpPr>
            <p:spPr>
              <a:xfrm>
                <a:off x="220612" y="577178"/>
                <a:ext cx="25343" cy="9144"/>
              </a:xfrm>
              <a:custGeom>
                <a:avLst/>
                <a:gdLst/>
                <a:ahLst/>
                <a:cxnLst/>
                <a:rect l="0" t="0" r="0" b="0"/>
                <a:pathLst>
                  <a:path w="25343" h="9144">
                    <a:moveTo>
                      <a:pt x="0" y="0"/>
                    </a:moveTo>
                    <a:lnTo>
                      <a:pt x="25343" y="0"/>
                    </a:lnTo>
                    <a:lnTo>
                      <a:pt x="25343" y="9144"/>
                    </a:lnTo>
                    <a:lnTo>
                      <a:pt x="0" y="9144"/>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2" name="Shape 51"/>
              <p:cNvSpPr/>
              <p:nvPr/>
            </p:nvSpPr>
            <p:spPr>
              <a:xfrm>
                <a:off x="220612" y="296623"/>
                <a:ext cx="25343" cy="145418"/>
              </a:xfrm>
              <a:custGeom>
                <a:avLst/>
                <a:gdLst/>
                <a:ahLst/>
                <a:cxnLst/>
                <a:rect l="0" t="0" r="0" b="0"/>
                <a:pathLst>
                  <a:path w="25343" h="145418">
                    <a:moveTo>
                      <a:pt x="0" y="0"/>
                    </a:moveTo>
                    <a:lnTo>
                      <a:pt x="25343" y="0"/>
                    </a:lnTo>
                    <a:lnTo>
                      <a:pt x="25343" y="145418"/>
                    </a:lnTo>
                    <a:lnTo>
                      <a:pt x="14010" y="141650"/>
                    </a:lnTo>
                    <a:cubicBezTo>
                      <a:pt x="10465" y="139329"/>
                      <a:pt x="7518" y="136106"/>
                      <a:pt x="5512" y="132220"/>
                    </a:cubicBezTo>
                    <a:lnTo>
                      <a:pt x="0" y="132220"/>
                    </a:lnTo>
                    <a:lnTo>
                      <a:pt x="0" y="124079"/>
                    </a:lnTo>
                    <a:cubicBezTo>
                      <a:pt x="8852" y="124079"/>
                      <a:pt x="16040" y="116891"/>
                      <a:pt x="16040" y="108039"/>
                    </a:cubicBezTo>
                    <a:cubicBezTo>
                      <a:pt x="16040" y="99187"/>
                      <a:pt x="8852" y="91999"/>
                      <a:pt x="0" y="91999"/>
                    </a:cubicBez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3" name="Shape 52"/>
              <p:cNvSpPr/>
              <p:nvPr/>
            </p:nvSpPr>
            <p:spPr>
              <a:xfrm>
                <a:off x="245954" y="658545"/>
                <a:ext cx="11843" cy="30609"/>
              </a:xfrm>
              <a:custGeom>
                <a:avLst/>
                <a:gdLst/>
                <a:ahLst/>
                <a:cxnLst/>
                <a:rect l="0" t="0" r="0" b="0"/>
                <a:pathLst>
                  <a:path w="11843" h="30609">
                    <a:moveTo>
                      <a:pt x="0" y="0"/>
                    </a:moveTo>
                    <a:lnTo>
                      <a:pt x="8104" y="4659"/>
                    </a:lnTo>
                    <a:cubicBezTo>
                      <a:pt x="10459" y="8010"/>
                      <a:pt x="11843" y="12569"/>
                      <a:pt x="11843" y="17401"/>
                    </a:cubicBezTo>
                    <a:cubicBezTo>
                      <a:pt x="11843" y="23751"/>
                      <a:pt x="9328" y="30609"/>
                      <a:pt x="2673" y="30609"/>
                    </a:cubicBezTo>
                    <a:lnTo>
                      <a:pt x="0" y="28653"/>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4" name="Shape 53"/>
              <p:cNvSpPr/>
              <p:nvPr/>
            </p:nvSpPr>
            <p:spPr>
              <a:xfrm>
                <a:off x="291452" y="637279"/>
                <a:ext cx="10027" cy="49921"/>
              </a:xfrm>
              <a:custGeom>
                <a:avLst/>
                <a:gdLst/>
                <a:ahLst/>
                <a:cxnLst/>
                <a:rect l="0" t="0" r="0" b="0"/>
                <a:pathLst>
                  <a:path w="10027" h="49921">
                    <a:moveTo>
                      <a:pt x="10027" y="0"/>
                    </a:moveTo>
                    <a:lnTo>
                      <a:pt x="10027" y="17105"/>
                    </a:lnTo>
                    <a:lnTo>
                      <a:pt x="5537" y="18818"/>
                    </a:lnTo>
                    <a:lnTo>
                      <a:pt x="5944" y="20634"/>
                    </a:lnTo>
                    <a:cubicBezTo>
                      <a:pt x="6845" y="20532"/>
                      <a:pt x="7658" y="20431"/>
                      <a:pt x="8560" y="20431"/>
                    </a:cubicBezTo>
                    <a:lnTo>
                      <a:pt x="10027" y="21273"/>
                    </a:lnTo>
                    <a:lnTo>
                      <a:pt x="10027" y="49921"/>
                    </a:lnTo>
                    <a:lnTo>
                      <a:pt x="3135" y="44881"/>
                    </a:lnTo>
                    <a:cubicBezTo>
                      <a:pt x="1032" y="40484"/>
                      <a:pt x="0" y="34286"/>
                      <a:pt x="0" y="27086"/>
                    </a:cubicBezTo>
                    <a:cubicBezTo>
                      <a:pt x="0" y="15700"/>
                      <a:pt x="2619" y="7184"/>
                      <a:pt x="6952" y="1515"/>
                    </a:cubicBezTo>
                    <a:lnTo>
                      <a:pt x="10027"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5" name="Shape 54"/>
              <p:cNvSpPr/>
              <p:nvPr/>
            </p:nvSpPr>
            <p:spPr>
              <a:xfrm>
                <a:off x="245954" y="604572"/>
                <a:ext cx="55525" cy="351278"/>
              </a:xfrm>
              <a:custGeom>
                <a:avLst/>
                <a:gdLst/>
                <a:ahLst/>
                <a:cxnLst/>
                <a:rect l="0" t="0" r="0" b="0"/>
                <a:pathLst>
                  <a:path w="55525" h="351278">
                    <a:moveTo>
                      <a:pt x="0" y="0"/>
                    </a:moveTo>
                    <a:lnTo>
                      <a:pt x="55525" y="0"/>
                    </a:lnTo>
                    <a:lnTo>
                      <a:pt x="55525" y="24097"/>
                    </a:lnTo>
                    <a:lnTo>
                      <a:pt x="55022" y="24191"/>
                    </a:lnTo>
                    <a:cubicBezTo>
                      <a:pt x="43088" y="28815"/>
                      <a:pt x="33001" y="40621"/>
                      <a:pt x="33001" y="61099"/>
                    </a:cubicBezTo>
                    <a:cubicBezTo>
                      <a:pt x="33001" y="79642"/>
                      <a:pt x="43275" y="88405"/>
                      <a:pt x="55366" y="88405"/>
                    </a:cubicBezTo>
                    <a:lnTo>
                      <a:pt x="55525" y="88345"/>
                    </a:lnTo>
                    <a:lnTo>
                      <a:pt x="55525" y="351278"/>
                    </a:lnTo>
                    <a:lnTo>
                      <a:pt x="17485" y="334780"/>
                    </a:lnTo>
                    <a:lnTo>
                      <a:pt x="0" y="324541"/>
                    </a:lnTo>
                    <a:lnTo>
                      <a:pt x="0" y="88350"/>
                    </a:lnTo>
                    <a:lnTo>
                      <a:pt x="15951" y="82324"/>
                    </a:lnTo>
                    <a:cubicBezTo>
                      <a:pt x="20031" y="78283"/>
                      <a:pt x="22523" y="72237"/>
                      <a:pt x="22523" y="64224"/>
                    </a:cubicBezTo>
                    <a:cubicBezTo>
                      <a:pt x="22523" y="54648"/>
                      <a:pt x="14967" y="47295"/>
                      <a:pt x="6598" y="47295"/>
                    </a:cubicBezTo>
                    <a:lnTo>
                      <a:pt x="0" y="49814"/>
                    </a:lnTo>
                    <a:lnTo>
                      <a:pt x="0" y="32708"/>
                    </a:lnTo>
                    <a:lnTo>
                      <a:pt x="14167" y="25730"/>
                    </a:lnTo>
                    <a:cubicBezTo>
                      <a:pt x="17685" y="25730"/>
                      <a:pt x="18891" y="26136"/>
                      <a:pt x="20606" y="26543"/>
                    </a:cubicBezTo>
                    <a:lnTo>
                      <a:pt x="21419" y="23711"/>
                    </a:lnTo>
                    <a:cubicBezTo>
                      <a:pt x="19907" y="23114"/>
                      <a:pt x="16580" y="21907"/>
                      <a:pt x="11741" y="21907"/>
                    </a:cubicBezTo>
                    <a:lnTo>
                      <a:pt x="0" y="24099"/>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6" name="Shape 381"/>
              <p:cNvSpPr/>
              <p:nvPr/>
            </p:nvSpPr>
            <p:spPr>
              <a:xfrm>
                <a:off x="245954" y="591339"/>
                <a:ext cx="55525" cy="9144"/>
              </a:xfrm>
              <a:custGeom>
                <a:avLst/>
                <a:gdLst/>
                <a:ahLst/>
                <a:cxnLst/>
                <a:rect l="0" t="0" r="0" b="0"/>
                <a:pathLst>
                  <a:path w="55525" h="9144">
                    <a:moveTo>
                      <a:pt x="0" y="0"/>
                    </a:moveTo>
                    <a:lnTo>
                      <a:pt x="55525" y="0"/>
                    </a:lnTo>
                    <a:lnTo>
                      <a:pt x="55525" y="9144"/>
                    </a:lnTo>
                    <a:lnTo>
                      <a:pt x="0" y="9144"/>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7" name="Shape 382"/>
              <p:cNvSpPr/>
              <p:nvPr/>
            </p:nvSpPr>
            <p:spPr>
              <a:xfrm>
                <a:off x="245954" y="577178"/>
                <a:ext cx="55525" cy="9144"/>
              </a:xfrm>
              <a:custGeom>
                <a:avLst/>
                <a:gdLst/>
                <a:ahLst/>
                <a:cxnLst/>
                <a:rect l="0" t="0" r="0" b="0"/>
                <a:pathLst>
                  <a:path w="55525" h="9144">
                    <a:moveTo>
                      <a:pt x="0" y="0"/>
                    </a:moveTo>
                    <a:lnTo>
                      <a:pt x="55525" y="0"/>
                    </a:lnTo>
                    <a:lnTo>
                      <a:pt x="55525" y="9144"/>
                    </a:lnTo>
                    <a:lnTo>
                      <a:pt x="0" y="9144"/>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8" name="Shape 57"/>
              <p:cNvSpPr/>
              <p:nvPr/>
            </p:nvSpPr>
            <p:spPr>
              <a:xfrm>
                <a:off x="245954" y="296623"/>
                <a:ext cx="55525" cy="145733"/>
              </a:xfrm>
              <a:custGeom>
                <a:avLst/>
                <a:gdLst/>
                <a:ahLst/>
                <a:cxnLst/>
                <a:rect l="0" t="0" r="0" b="0"/>
                <a:pathLst>
                  <a:path w="55525" h="145733">
                    <a:moveTo>
                      <a:pt x="0" y="0"/>
                    </a:moveTo>
                    <a:lnTo>
                      <a:pt x="55525" y="0"/>
                    </a:lnTo>
                    <a:lnTo>
                      <a:pt x="55525" y="136996"/>
                    </a:lnTo>
                    <a:lnTo>
                      <a:pt x="47301" y="135331"/>
                    </a:lnTo>
                    <a:cubicBezTo>
                      <a:pt x="41243" y="135331"/>
                      <a:pt x="35363" y="136500"/>
                      <a:pt x="29813" y="138811"/>
                    </a:cubicBezTo>
                    <a:cubicBezTo>
                      <a:pt x="28086" y="139535"/>
                      <a:pt x="26333" y="140411"/>
                      <a:pt x="24619" y="141389"/>
                    </a:cubicBezTo>
                    <a:cubicBezTo>
                      <a:pt x="17748" y="144310"/>
                      <a:pt x="10674" y="145733"/>
                      <a:pt x="3385" y="145733"/>
                    </a:cubicBezTo>
                    <a:lnTo>
                      <a:pt x="2889" y="145720"/>
                    </a:lnTo>
                    <a:cubicBezTo>
                      <a:pt x="1988" y="145707"/>
                      <a:pt x="1378" y="145695"/>
                      <a:pt x="756" y="145669"/>
                    </a:cubicBezTo>
                    <a:lnTo>
                      <a:pt x="0" y="145418"/>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49" name="Shape 58"/>
              <p:cNvSpPr/>
              <p:nvPr/>
            </p:nvSpPr>
            <p:spPr>
              <a:xfrm>
                <a:off x="301479" y="658552"/>
                <a:ext cx="11843" cy="30602"/>
              </a:xfrm>
              <a:custGeom>
                <a:avLst/>
                <a:gdLst/>
                <a:ahLst/>
                <a:cxnLst/>
                <a:rect l="0" t="0" r="0" b="0"/>
                <a:pathLst>
                  <a:path w="11843" h="30602">
                    <a:moveTo>
                      <a:pt x="0" y="0"/>
                    </a:moveTo>
                    <a:lnTo>
                      <a:pt x="8098" y="4652"/>
                    </a:lnTo>
                    <a:cubicBezTo>
                      <a:pt x="10455" y="8003"/>
                      <a:pt x="11843" y="12562"/>
                      <a:pt x="11843" y="17395"/>
                    </a:cubicBezTo>
                    <a:cubicBezTo>
                      <a:pt x="11843" y="23745"/>
                      <a:pt x="9315" y="30602"/>
                      <a:pt x="2673" y="30602"/>
                    </a:cubicBezTo>
                    <a:lnTo>
                      <a:pt x="0" y="28647"/>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0" name="Shape 59"/>
              <p:cNvSpPr/>
              <p:nvPr/>
            </p:nvSpPr>
            <p:spPr>
              <a:xfrm>
                <a:off x="301479" y="296623"/>
                <a:ext cx="95091" cy="689509"/>
              </a:xfrm>
              <a:custGeom>
                <a:avLst/>
                <a:gdLst/>
                <a:ahLst/>
                <a:cxnLst/>
                <a:rect l="0" t="0" r="0" b="0"/>
                <a:pathLst>
                  <a:path w="95091" h="689509">
                    <a:moveTo>
                      <a:pt x="0" y="0"/>
                    </a:moveTo>
                    <a:lnTo>
                      <a:pt x="95091" y="0"/>
                    </a:lnTo>
                    <a:lnTo>
                      <a:pt x="95091" y="689509"/>
                    </a:lnTo>
                    <a:cubicBezTo>
                      <a:pt x="79237" y="686156"/>
                      <a:pt x="50722" y="679152"/>
                      <a:pt x="16561" y="666410"/>
                    </a:cubicBezTo>
                    <a:lnTo>
                      <a:pt x="0" y="659228"/>
                    </a:lnTo>
                    <a:lnTo>
                      <a:pt x="0" y="396294"/>
                    </a:lnTo>
                    <a:lnTo>
                      <a:pt x="15945" y="390274"/>
                    </a:lnTo>
                    <a:cubicBezTo>
                      <a:pt x="20028" y="386233"/>
                      <a:pt x="22523" y="380187"/>
                      <a:pt x="22523" y="372174"/>
                    </a:cubicBezTo>
                    <a:cubicBezTo>
                      <a:pt x="22523" y="362598"/>
                      <a:pt x="14967" y="355245"/>
                      <a:pt x="6598" y="355245"/>
                    </a:cubicBezTo>
                    <a:lnTo>
                      <a:pt x="0" y="357761"/>
                    </a:lnTo>
                    <a:lnTo>
                      <a:pt x="0" y="340656"/>
                    </a:lnTo>
                    <a:lnTo>
                      <a:pt x="14154" y="333680"/>
                    </a:lnTo>
                    <a:cubicBezTo>
                      <a:pt x="17685" y="333680"/>
                      <a:pt x="18891" y="334086"/>
                      <a:pt x="20606" y="334493"/>
                    </a:cubicBezTo>
                    <a:lnTo>
                      <a:pt x="21406" y="331661"/>
                    </a:lnTo>
                    <a:cubicBezTo>
                      <a:pt x="19895" y="331064"/>
                      <a:pt x="16580" y="329857"/>
                      <a:pt x="11741" y="329857"/>
                    </a:cubicBezTo>
                    <a:lnTo>
                      <a:pt x="0" y="332047"/>
                    </a:lnTo>
                    <a:lnTo>
                      <a:pt x="0" y="307950"/>
                    </a:lnTo>
                    <a:lnTo>
                      <a:pt x="10535" y="307950"/>
                    </a:lnTo>
                    <a:lnTo>
                      <a:pt x="10535" y="301384"/>
                    </a:lnTo>
                    <a:lnTo>
                      <a:pt x="0" y="301384"/>
                    </a:lnTo>
                    <a:lnTo>
                      <a:pt x="0" y="294717"/>
                    </a:lnTo>
                    <a:lnTo>
                      <a:pt x="10535" y="294717"/>
                    </a:lnTo>
                    <a:lnTo>
                      <a:pt x="10535" y="288150"/>
                    </a:lnTo>
                    <a:lnTo>
                      <a:pt x="0" y="288150"/>
                    </a:lnTo>
                    <a:lnTo>
                      <a:pt x="0" y="280556"/>
                    </a:lnTo>
                    <a:lnTo>
                      <a:pt x="10573" y="280556"/>
                    </a:lnTo>
                    <a:lnTo>
                      <a:pt x="10573" y="269532"/>
                    </a:lnTo>
                    <a:cubicBezTo>
                      <a:pt x="8401" y="264376"/>
                      <a:pt x="7131" y="258928"/>
                      <a:pt x="6814" y="253327"/>
                    </a:cubicBezTo>
                    <a:lnTo>
                      <a:pt x="6814" y="247764"/>
                    </a:lnTo>
                    <a:cubicBezTo>
                      <a:pt x="6915" y="245974"/>
                      <a:pt x="7093" y="244323"/>
                      <a:pt x="7360" y="242697"/>
                    </a:cubicBezTo>
                    <a:cubicBezTo>
                      <a:pt x="8858" y="233248"/>
                      <a:pt x="13062" y="224498"/>
                      <a:pt x="19526" y="217373"/>
                    </a:cubicBezTo>
                    <a:cubicBezTo>
                      <a:pt x="19729" y="217107"/>
                      <a:pt x="19983" y="216840"/>
                      <a:pt x="20237" y="216573"/>
                    </a:cubicBezTo>
                    <a:cubicBezTo>
                      <a:pt x="31223" y="205168"/>
                      <a:pt x="37268" y="192468"/>
                      <a:pt x="37268" y="180823"/>
                    </a:cubicBezTo>
                    <a:cubicBezTo>
                      <a:pt x="37268" y="162011"/>
                      <a:pt x="25788" y="145828"/>
                      <a:pt x="9466" y="138912"/>
                    </a:cubicBezTo>
                    <a:lnTo>
                      <a:pt x="0" y="136996"/>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1" name="Shape 383"/>
              <p:cNvSpPr/>
              <p:nvPr/>
            </p:nvSpPr>
            <p:spPr>
              <a:xfrm>
                <a:off x="151527" y="542845"/>
                <a:ext cx="21463" cy="21946"/>
              </a:xfrm>
              <a:custGeom>
                <a:avLst/>
                <a:gdLst/>
                <a:ahLst/>
                <a:cxnLst/>
                <a:rect l="0" t="0" r="0" b="0"/>
                <a:pathLst>
                  <a:path w="21463" h="21946">
                    <a:moveTo>
                      <a:pt x="0" y="0"/>
                    </a:moveTo>
                    <a:lnTo>
                      <a:pt x="21463" y="0"/>
                    </a:lnTo>
                    <a:lnTo>
                      <a:pt x="21463" y="21946"/>
                    </a:lnTo>
                    <a:lnTo>
                      <a:pt x="0" y="21946"/>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2" name="Shape 61"/>
              <p:cNvSpPr/>
              <p:nvPr/>
            </p:nvSpPr>
            <p:spPr>
              <a:xfrm>
                <a:off x="229531" y="451103"/>
                <a:ext cx="89713" cy="77661"/>
              </a:xfrm>
              <a:custGeom>
                <a:avLst/>
                <a:gdLst/>
                <a:ahLst/>
                <a:cxnLst/>
                <a:rect l="0" t="0" r="0" b="0"/>
                <a:pathLst>
                  <a:path w="89713" h="77661">
                    <a:moveTo>
                      <a:pt x="63716" y="0"/>
                    </a:moveTo>
                    <a:cubicBezTo>
                      <a:pt x="78054" y="0"/>
                      <a:pt x="89713" y="11659"/>
                      <a:pt x="89713" y="25997"/>
                    </a:cubicBezTo>
                    <a:cubicBezTo>
                      <a:pt x="89713" y="34277"/>
                      <a:pt x="78511" y="47714"/>
                      <a:pt x="77241" y="49225"/>
                    </a:cubicBezTo>
                    <a:cubicBezTo>
                      <a:pt x="70053" y="57087"/>
                      <a:pt x="64922" y="66180"/>
                      <a:pt x="61963" y="76314"/>
                    </a:cubicBezTo>
                    <a:lnTo>
                      <a:pt x="61569" y="77661"/>
                    </a:lnTo>
                    <a:lnTo>
                      <a:pt x="0" y="77661"/>
                    </a:lnTo>
                    <a:lnTo>
                      <a:pt x="0" y="6312"/>
                    </a:lnTo>
                    <a:lnTo>
                      <a:pt x="2565" y="7315"/>
                    </a:lnTo>
                    <a:cubicBezTo>
                      <a:pt x="6883" y="9004"/>
                      <a:pt x="11379" y="10008"/>
                      <a:pt x="15913" y="10300"/>
                    </a:cubicBezTo>
                    <a:cubicBezTo>
                      <a:pt x="17031" y="10351"/>
                      <a:pt x="17831" y="10363"/>
                      <a:pt x="18580" y="10376"/>
                    </a:cubicBezTo>
                    <a:cubicBezTo>
                      <a:pt x="19037" y="10389"/>
                      <a:pt x="19418" y="10401"/>
                      <a:pt x="19812" y="10401"/>
                    </a:cubicBezTo>
                    <a:cubicBezTo>
                      <a:pt x="29718" y="10401"/>
                      <a:pt x="39344" y="8458"/>
                      <a:pt x="48425" y="4623"/>
                    </a:cubicBezTo>
                    <a:lnTo>
                      <a:pt x="50787" y="3454"/>
                    </a:lnTo>
                    <a:cubicBezTo>
                      <a:pt x="51765" y="2883"/>
                      <a:pt x="52756" y="2388"/>
                      <a:pt x="53746" y="1981"/>
                    </a:cubicBezTo>
                    <a:cubicBezTo>
                      <a:pt x="56896" y="660"/>
                      <a:pt x="60249" y="0"/>
                      <a:pt x="63716" y="0"/>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3" name="Shape 384"/>
              <p:cNvSpPr/>
              <p:nvPr/>
            </p:nvSpPr>
            <p:spPr>
              <a:xfrm>
                <a:off x="229391" y="542845"/>
                <a:ext cx="21463" cy="21946"/>
              </a:xfrm>
              <a:custGeom>
                <a:avLst/>
                <a:gdLst/>
                <a:ahLst/>
                <a:cxnLst/>
                <a:rect l="0" t="0" r="0" b="0"/>
                <a:pathLst>
                  <a:path w="21463" h="21946">
                    <a:moveTo>
                      <a:pt x="0" y="0"/>
                    </a:moveTo>
                    <a:lnTo>
                      <a:pt x="21463" y="0"/>
                    </a:lnTo>
                    <a:lnTo>
                      <a:pt x="21463" y="21946"/>
                    </a:lnTo>
                    <a:lnTo>
                      <a:pt x="0" y="21946"/>
                    </a:lnTo>
                    <a:lnTo>
                      <a:pt x="0" y="0"/>
                    </a:lnTo>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4" name="Shape 63"/>
              <p:cNvSpPr/>
              <p:nvPr/>
            </p:nvSpPr>
            <p:spPr>
              <a:xfrm>
                <a:off x="515132" y="557491"/>
                <a:ext cx="58890" cy="11760"/>
              </a:xfrm>
              <a:custGeom>
                <a:avLst/>
                <a:gdLst/>
                <a:ahLst/>
                <a:cxnLst/>
                <a:rect l="0" t="0" r="0" b="0"/>
                <a:pathLst>
                  <a:path w="58890" h="11760">
                    <a:moveTo>
                      <a:pt x="39688" y="89"/>
                    </a:moveTo>
                    <a:cubicBezTo>
                      <a:pt x="45987" y="0"/>
                      <a:pt x="52438" y="1232"/>
                      <a:pt x="58890" y="3581"/>
                    </a:cubicBezTo>
                    <a:lnTo>
                      <a:pt x="58890" y="11760"/>
                    </a:lnTo>
                    <a:cubicBezTo>
                      <a:pt x="52425" y="9030"/>
                      <a:pt x="45987" y="7607"/>
                      <a:pt x="39776" y="7772"/>
                    </a:cubicBezTo>
                    <a:cubicBezTo>
                      <a:pt x="35801" y="7823"/>
                      <a:pt x="32957" y="8420"/>
                      <a:pt x="29667" y="9106"/>
                    </a:cubicBezTo>
                    <a:cubicBezTo>
                      <a:pt x="26670" y="9728"/>
                      <a:pt x="23266" y="10452"/>
                      <a:pt x="18631" y="10782"/>
                    </a:cubicBezTo>
                    <a:cubicBezTo>
                      <a:pt x="12433" y="11240"/>
                      <a:pt x="6185" y="10808"/>
                      <a:pt x="0" y="9627"/>
                    </a:cubicBezTo>
                    <a:lnTo>
                      <a:pt x="0" y="1816"/>
                    </a:lnTo>
                    <a:cubicBezTo>
                      <a:pt x="6007" y="3111"/>
                      <a:pt x="12078" y="3556"/>
                      <a:pt x="18072" y="3124"/>
                    </a:cubicBezTo>
                    <a:cubicBezTo>
                      <a:pt x="22200" y="2832"/>
                      <a:pt x="25197" y="2197"/>
                      <a:pt x="28105" y="1588"/>
                    </a:cubicBezTo>
                    <a:cubicBezTo>
                      <a:pt x="31471" y="889"/>
                      <a:pt x="34950" y="152"/>
                      <a:pt x="39688" y="89"/>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5" name="Shape 64"/>
              <p:cNvSpPr/>
              <p:nvPr/>
            </p:nvSpPr>
            <p:spPr>
              <a:xfrm>
                <a:off x="515132" y="536662"/>
                <a:ext cx="58890" cy="11760"/>
              </a:xfrm>
              <a:custGeom>
                <a:avLst/>
                <a:gdLst/>
                <a:ahLst/>
                <a:cxnLst/>
                <a:rect l="0" t="0" r="0" b="0"/>
                <a:pathLst>
                  <a:path w="58890" h="11760">
                    <a:moveTo>
                      <a:pt x="39688" y="89"/>
                    </a:moveTo>
                    <a:cubicBezTo>
                      <a:pt x="45987" y="0"/>
                      <a:pt x="52438" y="1232"/>
                      <a:pt x="58890" y="3581"/>
                    </a:cubicBezTo>
                    <a:lnTo>
                      <a:pt x="58890" y="11760"/>
                    </a:lnTo>
                    <a:cubicBezTo>
                      <a:pt x="52425" y="9030"/>
                      <a:pt x="45987" y="7607"/>
                      <a:pt x="39776" y="7772"/>
                    </a:cubicBezTo>
                    <a:cubicBezTo>
                      <a:pt x="35801" y="7823"/>
                      <a:pt x="32957" y="8420"/>
                      <a:pt x="29667" y="9106"/>
                    </a:cubicBezTo>
                    <a:cubicBezTo>
                      <a:pt x="26670" y="9728"/>
                      <a:pt x="23266" y="10452"/>
                      <a:pt x="18631" y="10782"/>
                    </a:cubicBezTo>
                    <a:cubicBezTo>
                      <a:pt x="12433" y="11240"/>
                      <a:pt x="6185" y="10808"/>
                      <a:pt x="0" y="9627"/>
                    </a:cubicBezTo>
                    <a:lnTo>
                      <a:pt x="0" y="1816"/>
                    </a:lnTo>
                    <a:cubicBezTo>
                      <a:pt x="6007" y="3111"/>
                      <a:pt x="12078" y="3556"/>
                      <a:pt x="18072" y="3124"/>
                    </a:cubicBezTo>
                    <a:cubicBezTo>
                      <a:pt x="22200" y="2832"/>
                      <a:pt x="25197" y="2197"/>
                      <a:pt x="28105" y="1588"/>
                    </a:cubicBezTo>
                    <a:cubicBezTo>
                      <a:pt x="31471" y="889"/>
                      <a:pt x="34950" y="152"/>
                      <a:pt x="39688" y="89"/>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6" name="Shape 65"/>
              <p:cNvSpPr/>
              <p:nvPr/>
            </p:nvSpPr>
            <p:spPr>
              <a:xfrm>
                <a:off x="515134" y="515748"/>
                <a:ext cx="58890" cy="11849"/>
              </a:xfrm>
              <a:custGeom>
                <a:avLst/>
                <a:gdLst/>
                <a:ahLst/>
                <a:cxnLst/>
                <a:rect l="0" t="0" r="0" b="0"/>
                <a:pathLst>
                  <a:path w="58890" h="11849">
                    <a:moveTo>
                      <a:pt x="39688" y="178"/>
                    </a:moveTo>
                    <a:cubicBezTo>
                      <a:pt x="45999" y="0"/>
                      <a:pt x="52451" y="1296"/>
                      <a:pt x="58890" y="3670"/>
                    </a:cubicBezTo>
                    <a:lnTo>
                      <a:pt x="58890" y="11849"/>
                    </a:lnTo>
                    <a:cubicBezTo>
                      <a:pt x="52438" y="9132"/>
                      <a:pt x="45999" y="7658"/>
                      <a:pt x="39776" y="7862"/>
                    </a:cubicBezTo>
                    <a:cubicBezTo>
                      <a:pt x="35801" y="7912"/>
                      <a:pt x="32969" y="8509"/>
                      <a:pt x="29680" y="9195"/>
                    </a:cubicBezTo>
                    <a:cubicBezTo>
                      <a:pt x="26670" y="9830"/>
                      <a:pt x="23266" y="10541"/>
                      <a:pt x="18631" y="10871"/>
                    </a:cubicBezTo>
                    <a:cubicBezTo>
                      <a:pt x="12433" y="11316"/>
                      <a:pt x="6185" y="10897"/>
                      <a:pt x="0" y="9716"/>
                    </a:cubicBezTo>
                    <a:lnTo>
                      <a:pt x="0" y="1918"/>
                    </a:lnTo>
                    <a:cubicBezTo>
                      <a:pt x="5994" y="3201"/>
                      <a:pt x="12078" y="3645"/>
                      <a:pt x="18072" y="3213"/>
                    </a:cubicBezTo>
                    <a:cubicBezTo>
                      <a:pt x="22200" y="2921"/>
                      <a:pt x="25197" y="2286"/>
                      <a:pt x="28105" y="1677"/>
                    </a:cubicBezTo>
                    <a:cubicBezTo>
                      <a:pt x="31471" y="978"/>
                      <a:pt x="34963" y="241"/>
                      <a:pt x="39688" y="178"/>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7" name="Shape 66"/>
              <p:cNvSpPr/>
              <p:nvPr/>
            </p:nvSpPr>
            <p:spPr>
              <a:xfrm>
                <a:off x="515132" y="474091"/>
                <a:ext cx="58890" cy="11849"/>
              </a:xfrm>
              <a:custGeom>
                <a:avLst/>
                <a:gdLst/>
                <a:ahLst/>
                <a:cxnLst/>
                <a:rect l="0" t="0" r="0" b="0"/>
                <a:pathLst>
                  <a:path w="58890" h="11849">
                    <a:moveTo>
                      <a:pt x="39688" y="178"/>
                    </a:moveTo>
                    <a:cubicBezTo>
                      <a:pt x="45987" y="0"/>
                      <a:pt x="52438" y="1283"/>
                      <a:pt x="58890" y="3658"/>
                    </a:cubicBezTo>
                    <a:lnTo>
                      <a:pt x="58890" y="11849"/>
                    </a:lnTo>
                    <a:cubicBezTo>
                      <a:pt x="52425" y="9119"/>
                      <a:pt x="45987" y="7684"/>
                      <a:pt x="39776" y="7862"/>
                    </a:cubicBezTo>
                    <a:cubicBezTo>
                      <a:pt x="35801" y="7912"/>
                      <a:pt x="32957" y="8509"/>
                      <a:pt x="29667" y="9195"/>
                    </a:cubicBezTo>
                    <a:cubicBezTo>
                      <a:pt x="26670" y="9817"/>
                      <a:pt x="23266" y="10541"/>
                      <a:pt x="18631" y="10871"/>
                    </a:cubicBezTo>
                    <a:cubicBezTo>
                      <a:pt x="12433" y="11329"/>
                      <a:pt x="6185" y="10897"/>
                      <a:pt x="0" y="9716"/>
                    </a:cubicBezTo>
                    <a:lnTo>
                      <a:pt x="0" y="1905"/>
                    </a:lnTo>
                    <a:cubicBezTo>
                      <a:pt x="6007" y="3201"/>
                      <a:pt x="12078" y="3645"/>
                      <a:pt x="18072" y="3213"/>
                    </a:cubicBezTo>
                    <a:cubicBezTo>
                      <a:pt x="22200" y="2921"/>
                      <a:pt x="25197" y="2286"/>
                      <a:pt x="28105" y="1677"/>
                    </a:cubicBezTo>
                    <a:cubicBezTo>
                      <a:pt x="31471" y="978"/>
                      <a:pt x="34950" y="241"/>
                      <a:pt x="39688" y="178"/>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8" name="Shape 67"/>
              <p:cNvSpPr/>
              <p:nvPr/>
            </p:nvSpPr>
            <p:spPr>
              <a:xfrm>
                <a:off x="515135" y="494918"/>
                <a:ext cx="58890" cy="11849"/>
              </a:xfrm>
              <a:custGeom>
                <a:avLst/>
                <a:gdLst/>
                <a:ahLst/>
                <a:cxnLst/>
                <a:rect l="0" t="0" r="0" b="0"/>
                <a:pathLst>
                  <a:path w="58890" h="11849">
                    <a:moveTo>
                      <a:pt x="39675" y="191"/>
                    </a:moveTo>
                    <a:cubicBezTo>
                      <a:pt x="45987" y="0"/>
                      <a:pt x="52438" y="1296"/>
                      <a:pt x="58890" y="3670"/>
                    </a:cubicBezTo>
                    <a:lnTo>
                      <a:pt x="58890" y="11849"/>
                    </a:lnTo>
                    <a:cubicBezTo>
                      <a:pt x="52425" y="9119"/>
                      <a:pt x="45961" y="7722"/>
                      <a:pt x="39776" y="7862"/>
                    </a:cubicBezTo>
                    <a:cubicBezTo>
                      <a:pt x="35801" y="7912"/>
                      <a:pt x="32957" y="8509"/>
                      <a:pt x="29667" y="9195"/>
                    </a:cubicBezTo>
                    <a:cubicBezTo>
                      <a:pt x="26670" y="9830"/>
                      <a:pt x="23266" y="10541"/>
                      <a:pt x="18631" y="10871"/>
                    </a:cubicBezTo>
                    <a:cubicBezTo>
                      <a:pt x="12433" y="11316"/>
                      <a:pt x="6185" y="10897"/>
                      <a:pt x="0" y="9716"/>
                    </a:cubicBezTo>
                    <a:lnTo>
                      <a:pt x="0" y="1918"/>
                    </a:lnTo>
                    <a:cubicBezTo>
                      <a:pt x="6007" y="3201"/>
                      <a:pt x="12078" y="3645"/>
                      <a:pt x="18072" y="3213"/>
                    </a:cubicBezTo>
                    <a:cubicBezTo>
                      <a:pt x="22200" y="2921"/>
                      <a:pt x="25197" y="2286"/>
                      <a:pt x="28092" y="1677"/>
                    </a:cubicBezTo>
                    <a:cubicBezTo>
                      <a:pt x="31471" y="978"/>
                      <a:pt x="34950" y="241"/>
                      <a:pt x="39675" y="191"/>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59" name="Shape 68"/>
              <p:cNvSpPr/>
              <p:nvPr/>
            </p:nvSpPr>
            <p:spPr>
              <a:xfrm>
                <a:off x="515134" y="453319"/>
                <a:ext cx="58890" cy="11786"/>
              </a:xfrm>
              <a:custGeom>
                <a:avLst/>
                <a:gdLst/>
                <a:ahLst/>
                <a:cxnLst/>
                <a:rect l="0" t="0" r="0" b="0"/>
                <a:pathLst>
                  <a:path w="58890" h="11786">
                    <a:moveTo>
                      <a:pt x="39688" y="115"/>
                    </a:moveTo>
                    <a:cubicBezTo>
                      <a:pt x="45999" y="0"/>
                      <a:pt x="52451" y="1245"/>
                      <a:pt x="58890" y="3607"/>
                    </a:cubicBezTo>
                    <a:lnTo>
                      <a:pt x="58890" y="11786"/>
                    </a:lnTo>
                    <a:cubicBezTo>
                      <a:pt x="52438" y="9068"/>
                      <a:pt x="45999" y="7646"/>
                      <a:pt x="39776" y="7798"/>
                    </a:cubicBezTo>
                    <a:cubicBezTo>
                      <a:pt x="35801" y="7849"/>
                      <a:pt x="32969" y="8446"/>
                      <a:pt x="29680" y="9131"/>
                    </a:cubicBezTo>
                    <a:cubicBezTo>
                      <a:pt x="26670" y="9766"/>
                      <a:pt x="23266" y="10478"/>
                      <a:pt x="18631" y="10808"/>
                    </a:cubicBezTo>
                    <a:cubicBezTo>
                      <a:pt x="12433" y="11252"/>
                      <a:pt x="6185" y="10833"/>
                      <a:pt x="0" y="9652"/>
                    </a:cubicBezTo>
                    <a:lnTo>
                      <a:pt x="0" y="1854"/>
                    </a:lnTo>
                    <a:cubicBezTo>
                      <a:pt x="5994" y="3137"/>
                      <a:pt x="12078" y="3582"/>
                      <a:pt x="18072" y="3150"/>
                    </a:cubicBezTo>
                    <a:cubicBezTo>
                      <a:pt x="22200" y="2858"/>
                      <a:pt x="25197" y="2223"/>
                      <a:pt x="28105" y="1613"/>
                    </a:cubicBezTo>
                    <a:cubicBezTo>
                      <a:pt x="31471" y="915"/>
                      <a:pt x="34963" y="178"/>
                      <a:pt x="39688" y="115"/>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0" name="Shape 69"/>
              <p:cNvSpPr/>
              <p:nvPr/>
            </p:nvSpPr>
            <p:spPr>
              <a:xfrm>
                <a:off x="488436" y="444140"/>
                <a:ext cx="97688" cy="158788"/>
              </a:xfrm>
              <a:custGeom>
                <a:avLst/>
                <a:gdLst/>
                <a:ahLst/>
                <a:cxnLst/>
                <a:rect l="0" t="0" r="0" b="0"/>
                <a:pathLst>
                  <a:path w="97688" h="158788">
                    <a:moveTo>
                      <a:pt x="0" y="0"/>
                    </a:moveTo>
                    <a:cubicBezTo>
                      <a:pt x="2273" y="648"/>
                      <a:pt x="4521" y="1232"/>
                      <a:pt x="6718" y="1765"/>
                    </a:cubicBezTo>
                    <a:lnTo>
                      <a:pt x="6718" y="2883"/>
                    </a:lnTo>
                    <a:lnTo>
                      <a:pt x="6718" y="9652"/>
                    </a:lnTo>
                    <a:lnTo>
                      <a:pt x="6718" y="15481"/>
                    </a:lnTo>
                    <a:lnTo>
                      <a:pt x="6718" y="115265"/>
                    </a:lnTo>
                    <a:lnTo>
                      <a:pt x="6718" y="142710"/>
                    </a:lnTo>
                    <a:lnTo>
                      <a:pt x="9284" y="143294"/>
                    </a:lnTo>
                    <a:cubicBezTo>
                      <a:pt x="24308" y="146685"/>
                      <a:pt x="37655" y="147371"/>
                      <a:pt x="48743" y="145313"/>
                    </a:cubicBezTo>
                    <a:cubicBezTo>
                      <a:pt x="53111" y="144500"/>
                      <a:pt x="57328" y="144081"/>
                      <a:pt x="61443" y="143878"/>
                    </a:cubicBezTo>
                    <a:cubicBezTo>
                      <a:pt x="62801" y="143814"/>
                      <a:pt x="64198" y="143675"/>
                      <a:pt x="65519" y="143675"/>
                    </a:cubicBezTo>
                    <a:cubicBezTo>
                      <a:pt x="66116" y="143675"/>
                      <a:pt x="66637" y="143739"/>
                      <a:pt x="67221" y="143751"/>
                    </a:cubicBezTo>
                    <a:cubicBezTo>
                      <a:pt x="83363" y="144120"/>
                      <a:pt x="92380" y="149415"/>
                      <a:pt x="95821" y="151473"/>
                    </a:cubicBezTo>
                    <a:lnTo>
                      <a:pt x="97688" y="152514"/>
                    </a:lnTo>
                    <a:lnTo>
                      <a:pt x="97688" y="158788"/>
                    </a:lnTo>
                    <a:cubicBezTo>
                      <a:pt x="83909" y="151092"/>
                      <a:pt x="67069" y="148971"/>
                      <a:pt x="47536" y="152603"/>
                    </a:cubicBezTo>
                    <a:cubicBezTo>
                      <a:pt x="34772" y="154978"/>
                      <a:pt x="18796" y="153378"/>
                      <a:pt x="0" y="147841"/>
                    </a:cubicBezTo>
                    <a:lnTo>
                      <a:pt x="0" y="104724"/>
                    </a:lnTo>
                    <a:lnTo>
                      <a:pt x="0" y="26022"/>
                    </a:lnTo>
                    <a:lnTo>
                      <a:pt x="0" y="7874"/>
                    </a:lnTo>
                    <a:lnTo>
                      <a:pt x="0" y="1041"/>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1" name="Shape 70"/>
              <p:cNvSpPr/>
              <p:nvPr/>
            </p:nvSpPr>
            <p:spPr>
              <a:xfrm>
                <a:off x="475291" y="447852"/>
                <a:ext cx="110833" cy="168745"/>
              </a:xfrm>
              <a:custGeom>
                <a:avLst/>
                <a:gdLst/>
                <a:ahLst/>
                <a:cxnLst/>
                <a:rect l="0" t="0" r="0" b="0"/>
                <a:pathLst>
                  <a:path w="110833" h="168745">
                    <a:moveTo>
                      <a:pt x="0" y="0"/>
                    </a:moveTo>
                    <a:cubicBezTo>
                      <a:pt x="2235" y="800"/>
                      <a:pt x="4407" y="1486"/>
                      <a:pt x="6579" y="2184"/>
                    </a:cubicBezTo>
                    <a:lnTo>
                      <a:pt x="6579" y="38202"/>
                    </a:lnTo>
                    <a:lnTo>
                      <a:pt x="6579" y="85115"/>
                    </a:lnTo>
                    <a:lnTo>
                      <a:pt x="6579" y="148984"/>
                    </a:lnTo>
                    <a:lnTo>
                      <a:pt x="8903" y="149695"/>
                    </a:lnTo>
                    <a:cubicBezTo>
                      <a:pt x="29718" y="156108"/>
                      <a:pt x="47549" y="158000"/>
                      <a:pt x="61887" y="155346"/>
                    </a:cubicBezTo>
                    <a:cubicBezTo>
                      <a:pt x="80493" y="151879"/>
                      <a:pt x="96330" y="153962"/>
                      <a:pt x="108966" y="161506"/>
                    </a:cubicBezTo>
                    <a:cubicBezTo>
                      <a:pt x="109360" y="161734"/>
                      <a:pt x="109690" y="161925"/>
                      <a:pt x="109944" y="162077"/>
                    </a:cubicBezTo>
                    <a:lnTo>
                      <a:pt x="110833" y="162611"/>
                    </a:lnTo>
                    <a:lnTo>
                      <a:pt x="110833" y="168745"/>
                    </a:lnTo>
                    <a:cubicBezTo>
                      <a:pt x="97053" y="161061"/>
                      <a:pt x="80201" y="159004"/>
                      <a:pt x="60681" y="162636"/>
                    </a:cubicBezTo>
                    <a:cubicBezTo>
                      <a:pt x="44971" y="165557"/>
                      <a:pt x="24574" y="162484"/>
                      <a:pt x="0" y="153518"/>
                    </a:cubicBez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2" name="Shape 71"/>
              <p:cNvSpPr/>
              <p:nvPr/>
            </p:nvSpPr>
            <p:spPr>
              <a:xfrm>
                <a:off x="618896" y="536672"/>
                <a:ext cx="58890" cy="11747"/>
              </a:xfrm>
              <a:custGeom>
                <a:avLst/>
                <a:gdLst/>
                <a:ahLst/>
                <a:cxnLst/>
                <a:rect l="0" t="0" r="0" b="0"/>
                <a:pathLst>
                  <a:path w="58890" h="11747">
                    <a:moveTo>
                      <a:pt x="19215" y="76"/>
                    </a:moveTo>
                    <a:cubicBezTo>
                      <a:pt x="23939" y="140"/>
                      <a:pt x="27419" y="876"/>
                      <a:pt x="30797" y="1588"/>
                    </a:cubicBezTo>
                    <a:cubicBezTo>
                      <a:pt x="33693" y="2184"/>
                      <a:pt x="36703" y="2819"/>
                      <a:pt x="40818" y="3124"/>
                    </a:cubicBezTo>
                    <a:cubicBezTo>
                      <a:pt x="46825" y="3543"/>
                      <a:pt x="52895" y="3099"/>
                      <a:pt x="58890" y="1816"/>
                    </a:cubicBezTo>
                    <a:lnTo>
                      <a:pt x="58890" y="9614"/>
                    </a:lnTo>
                    <a:cubicBezTo>
                      <a:pt x="52705" y="10795"/>
                      <a:pt x="46456" y="11227"/>
                      <a:pt x="40259" y="10770"/>
                    </a:cubicBezTo>
                    <a:cubicBezTo>
                      <a:pt x="35636" y="10440"/>
                      <a:pt x="32220" y="9728"/>
                      <a:pt x="29223" y="9093"/>
                    </a:cubicBezTo>
                    <a:cubicBezTo>
                      <a:pt x="25933" y="8407"/>
                      <a:pt x="23089" y="7810"/>
                      <a:pt x="19113" y="7760"/>
                    </a:cubicBezTo>
                    <a:cubicBezTo>
                      <a:pt x="12903" y="7595"/>
                      <a:pt x="6464" y="9017"/>
                      <a:pt x="0" y="11747"/>
                    </a:cubicBezTo>
                    <a:lnTo>
                      <a:pt x="0" y="3569"/>
                    </a:lnTo>
                    <a:cubicBezTo>
                      <a:pt x="6452" y="1219"/>
                      <a:pt x="12903" y="0"/>
                      <a:pt x="19215" y="76"/>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3" name="Shape 72"/>
              <p:cNvSpPr/>
              <p:nvPr/>
            </p:nvSpPr>
            <p:spPr>
              <a:xfrm>
                <a:off x="606800" y="444140"/>
                <a:ext cx="97688" cy="158788"/>
              </a:xfrm>
              <a:custGeom>
                <a:avLst/>
                <a:gdLst/>
                <a:ahLst/>
                <a:cxnLst/>
                <a:rect l="0" t="0" r="0" b="0"/>
                <a:pathLst>
                  <a:path w="97688" h="158788">
                    <a:moveTo>
                      <a:pt x="97688" y="0"/>
                    </a:moveTo>
                    <a:lnTo>
                      <a:pt x="97688" y="1041"/>
                    </a:lnTo>
                    <a:lnTo>
                      <a:pt x="97688" y="7874"/>
                    </a:lnTo>
                    <a:lnTo>
                      <a:pt x="97688" y="26022"/>
                    </a:lnTo>
                    <a:lnTo>
                      <a:pt x="97688" y="104724"/>
                    </a:lnTo>
                    <a:lnTo>
                      <a:pt x="97688" y="147841"/>
                    </a:lnTo>
                    <a:cubicBezTo>
                      <a:pt x="78892" y="153378"/>
                      <a:pt x="62916" y="154978"/>
                      <a:pt x="50152" y="152603"/>
                    </a:cubicBezTo>
                    <a:cubicBezTo>
                      <a:pt x="30620" y="148971"/>
                      <a:pt x="13780" y="151092"/>
                      <a:pt x="0" y="158788"/>
                    </a:cubicBezTo>
                    <a:lnTo>
                      <a:pt x="0" y="152514"/>
                    </a:lnTo>
                    <a:lnTo>
                      <a:pt x="1867" y="151473"/>
                    </a:lnTo>
                    <a:cubicBezTo>
                      <a:pt x="5309" y="149415"/>
                      <a:pt x="14326" y="144120"/>
                      <a:pt x="30467" y="143751"/>
                    </a:cubicBezTo>
                    <a:cubicBezTo>
                      <a:pt x="31052" y="143739"/>
                      <a:pt x="31572" y="143675"/>
                      <a:pt x="32169" y="143675"/>
                    </a:cubicBezTo>
                    <a:cubicBezTo>
                      <a:pt x="33490" y="143675"/>
                      <a:pt x="34887" y="143814"/>
                      <a:pt x="36246" y="143878"/>
                    </a:cubicBezTo>
                    <a:cubicBezTo>
                      <a:pt x="40361" y="144081"/>
                      <a:pt x="44577" y="144500"/>
                      <a:pt x="48946" y="145313"/>
                    </a:cubicBezTo>
                    <a:cubicBezTo>
                      <a:pt x="60033" y="147371"/>
                      <a:pt x="73381" y="146685"/>
                      <a:pt x="88405" y="143294"/>
                    </a:cubicBezTo>
                    <a:lnTo>
                      <a:pt x="90970" y="142710"/>
                    </a:lnTo>
                    <a:lnTo>
                      <a:pt x="90970" y="115265"/>
                    </a:lnTo>
                    <a:lnTo>
                      <a:pt x="90970" y="15481"/>
                    </a:lnTo>
                    <a:lnTo>
                      <a:pt x="90970" y="9652"/>
                    </a:lnTo>
                    <a:lnTo>
                      <a:pt x="90970" y="2883"/>
                    </a:lnTo>
                    <a:lnTo>
                      <a:pt x="90970" y="1765"/>
                    </a:lnTo>
                    <a:cubicBezTo>
                      <a:pt x="93167" y="1232"/>
                      <a:pt x="95415" y="648"/>
                      <a:pt x="97688" y="0"/>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4" name="Shape 73"/>
              <p:cNvSpPr/>
              <p:nvPr/>
            </p:nvSpPr>
            <p:spPr>
              <a:xfrm>
                <a:off x="618901" y="515746"/>
                <a:ext cx="58890" cy="11849"/>
              </a:xfrm>
              <a:custGeom>
                <a:avLst/>
                <a:gdLst/>
                <a:ahLst/>
                <a:cxnLst/>
                <a:rect l="0" t="0" r="0" b="0"/>
                <a:pathLst>
                  <a:path w="58890" h="11849">
                    <a:moveTo>
                      <a:pt x="19203" y="178"/>
                    </a:moveTo>
                    <a:cubicBezTo>
                      <a:pt x="23927" y="241"/>
                      <a:pt x="27419" y="978"/>
                      <a:pt x="30785" y="1689"/>
                    </a:cubicBezTo>
                    <a:cubicBezTo>
                      <a:pt x="33693" y="2286"/>
                      <a:pt x="36690" y="2921"/>
                      <a:pt x="40805" y="3226"/>
                    </a:cubicBezTo>
                    <a:cubicBezTo>
                      <a:pt x="46812" y="3645"/>
                      <a:pt x="52883" y="3201"/>
                      <a:pt x="58890" y="1918"/>
                    </a:cubicBezTo>
                    <a:lnTo>
                      <a:pt x="58890" y="9728"/>
                    </a:lnTo>
                    <a:cubicBezTo>
                      <a:pt x="52705" y="10909"/>
                      <a:pt x="46444" y="11328"/>
                      <a:pt x="40259" y="10871"/>
                    </a:cubicBezTo>
                    <a:cubicBezTo>
                      <a:pt x="35624" y="10541"/>
                      <a:pt x="32220" y="9830"/>
                      <a:pt x="29210" y="9195"/>
                    </a:cubicBezTo>
                    <a:cubicBezTo>
                      <a:pt x="25921" y="8509"/>
                      <a:pt x="23089" y="7912"/>
                      <a:pt x="19114" y="7862"/>
                    </a:cubicBezTo>
                    <a:cubicBezTo>
                      <a:pt x="12890" y="7658"/>
                      <a:pt x="6452" y="9131"/>
                      <a:pt x="0" y="11849"/>
                    </a:cubicBezTo>
                    <a:lnTo>
                      <a:pt x="0" y="3670"/>
                    </a:lnTo>
                    <a:cubicBezTo>
                      <a:pt x="6439" y="1295"/>
                      <a:pt x="12890" y="0"/>
                      <a:pt x="19203" y="178"/>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5" name="Shape 74"/>
              <p:cNvSpPr/>
              <p:nvPr/>
            </p:nvSpPr>
            <p:spPr>
              <a:xfrm>
                <a:off x="420049" y="296626"/>
                <a:ext cx="111480" cy="689508"/>
              </a:xfrm>
              <a:custGeom>
                <a:avLst/>
                <a:gdLst/>
                <a:ahLst/>
                <a:cxnLst/>
                <a:rect l="0" t="0" r="0" b="0"/>
                <a:pathLst>
                  <a:path w="111480" h="689508">
                    <a:moveTo>
                      <a:pt x="0" y="0"/>
                    </a:moveTo>
                    <a:lnTo>
                      <a:pt x="111480" y="0"/>
                    </a:lnTo>
                    <a:lnTo>
                      <a:pt x="111480" y="138050"/>
                    </a:lnTo>
                    <a:lnTo>
                      <a:pt x="108242" y="138430"/>
                    </a:lnTo>
                    <a:cubicBezTo>
                      <a:pt x="99682" y="138938"/>
                      <a:pt x="89878" y="137986"/>
                      <a:pt x="79108" y="135560"/>
                    </a:cubicBezTo>
                    <a:lnTo>
                      <a:pt x="75108" y="134646"/>
                    </a:lnTo>
                    <a:lnTo>
                      <a:pt x="75108" y="142494"/>
                    </a:lnTo>
                    <a:cubicBezTo>
                      <a:pt x="72161" y="141745"/>
                      <a:pt x="69164" y="140932"/>
                      <a:pt x="66065" y="139980"/>
                    </a:cubicBezTo>
                    <a:lnTo>
                      <a:pt x="61824" y="138671"/>
                    </a:lnTo>
                    <a:lnTo>
                      <a:pt x="61824" y="146533"/>
                    </a:lnTo>
                    <a:cubicBezTo>
                      <a:pt x="58979" y="145593"/>
                      <a:pt x="56083" y="144590"/>
                      <a:pt x="53111" y="143472"/>
                    </a:cubicBezTo>
                    <a:lnTo>
                      <a:pt x="48679" y="141808"/>
                    </a:lnTo>
                    <a:lnTo>
                      <a:pt x="48679" y="309296"/>
                    </a:lnTo>
                    <a:lnTo>
                      <a:pt x="50800" y="310096"/>
                    </a:lnTo>
                    <a:cubicBezTo>
                      <a:pt x="64135" y="315100"/>
                      <a:pt x="76378" y="318462"/>
                      <a:pt x="87455" y="320169"/>
                    </a:cubicBezTo>
                    <a:lnTo>
                      <a:pt x="111480" y="320280"/>
                    </a:lnTo>
                    <a:lnTo>
                      <a:pt x="111480" y="335725"/>
                    </a:lnTo>
                    <a:lnTo>
                      <a:pt x="104724" y="349428"/>
                    </a:lnTo>
                    <a:lnTo>
                      <a:pt x="89598" y="351625"/>
                    </a:lnTo>
                    <a:lnTo>
                      <a:pt x="100546" y="362293"/>
                    </a:lnTo>
                    <a:lnTo>
                      <a:pt x="97955" y="377343"/>
                    </a:lnTo>
                    <a:lnTo>
                      <a:pt x="111480" y="370231"/>
                    </a:lnTo>
                    <a:lnTo>
                      <a:pt x="111480" y="652614"/>
                    </a:lnTo>
                    <a:lnTo>
                      <a:pt x="105095" y="655738"/>
                    </a:lnTo>
                    <a:cubicBezTo>
                      <a:pt x="59415" y="675420"/>
                      <a:pt x="19818" y="685317"/>
                      <a:pt x="0" y="689508"/>
                    </a:cubicBez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6" name="Shape 75"/>
              <p:cNvSpPr/>
              <p:nvPr/>
            </p:nvSpPr>
            <p:spPr>
              <a:xfrm>
                <a:off x="531529" y="296626"/>
                <a:ext cx="64935" cy="652614"/>
              </a:xfrm>
              <a:custGeom>
                <a:avLst/>
                <a:gdLst/>
                <a:ahLst/>
                <a:cxnLst/>
                <a:rect l="0" t="0" r="0" b="0"/>
                <a:pathLst>
                  <a:path w="64935" h="652614">
                    <a:moveTo>
                      <a:pt x="0" y="0"/>
                    </a:moveTo>
                    <a:lnTo>
                      <a:pt x="64935" y="0"/>
                    </a:lnTo>
                    <a:lnTo>
                      <a:pt x="64935" y="354241"/>
                    </a:lnTo>
                    <a:lnTo>
                      <a:pt x="58166" y="367945"/>
                    </a:lnTo>
                    <a:lnTo>
                      <a:pt x="43053" y="370142"/>
                    </a:lnTo>
                    <a:lnTo>
                      <a:pt x="53988" y="380810"/>
                    </a:lnTo>
                    <a:lnTo>
                      <a:pt x="51410" y="395859"/>
                    </a:lnTo>
                    <a:lnTo>
                      <a:pt x="64935" y="388760"/>
                    </a:lnTo>
                    <a:lnTo>
                      <a:pt x="64935" y="617798"/>
                    </a:lnTo>
                    <a:lnTo>
                      <a:pt x="40814" y="632645"/>
                    </a:lnTo>
                    <a:lnTo>
                      <a:pt x="0" y="652614"/>
                    </a:lnTo>
                    <a:lnTo>
                      <a:pt x="0" y="370231"/>
                    </a:lnTo>
                    <a:lnTo>
                      <a:pt x="0" y="370231"/>
                    </a:lnTo>
                    <a:lnTo>
                      <a:pt x="13526" y="377343"/>
                    </a:lnTo>
                    <a:lnTo>
                      <a:pt x="10948" y="362293"/>
                    </a:lnTo>
                    <a:lnTo>
                      <a:pt x="21882" y="351625"/>
                    </a:lnTo>
                    <a:lnTo>
                      <a:pt x="6769" y="349428"/>
                    </a:lnTo>
                    <a:lnTo>
                      <a:pt x="0" y="335724"/>
                    </a:lnTo>
                    <a:lnTo>
                      <a:pt x="0" y="335725"/>
                    </a:lnTo>
                    <a:lnTo>
                      <a:pt x="0" y="320280"/>
                    </a:lnTo>
                    <a:lnTo>
                      <a:pt x="5639" y="320307"/>
                    </a:lnTo>
                    <a:cubicBezTo>
                      <a:pt x="23762" y="316941"/>
                      <a:pt x="39230" y="318859"/>
                      <a:pt x="51702" y="325933"/>
                    </a:cubicBezTo>
                    <a:lnTo>
                      <a:pt x="61151" y="325933"/>
                    </a:lnTo>
                    <a:lnTo>
                      <a:pt x="61151" y="277775"/>
                    </a:lnTo>
                    <a:lnTo>
                      <a:pt x="61151" y="147993"/>
                    </a:lnTo>
                    <a:cubicBezTo>
                      <a:pt x="57633" y="145390"/>
                      <a:pt x="53873" y="143167"/>
                      <a:pt x="49936" y="141262"/>
                    </a:cubicBezTo>
                    <a:cubicBezTo>
                      <a:pt x="44209" y="138684"/>
                      <a:pt x="35116" y="135789"/>
                      <a:pt x="22416" y="135789"/>
                    </a:cubicBezTo>
                    <a:cubicBezTo>
                      <a:pt x="16701" y="135789"/>
                      <a:pt x="10655" y="136373"/>
                      <a:pt x="4445" y="137528"/>
                    </a:cubicBezTo>
                    <a:lnTo>
                      <a:pt x="0" y="138050"/>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7" name="Shape 76"/>
              <p:cNvSpPr/>
              <p:nvPr/>
            </p:nvSpPr>
            <p:spPr>
              <a:xfrm>
                <a:off x="596464" y="296626"/>
                <a:ext cx="64922" cy="617798"/>
              </a:xfrm>
              <a:custGeom>
                <a:avLst/>
                <a:gdLst/>
                <a:ahLst/>
                <a:cxnLst/>
                <a:rect l="0" t="0" r="0" b="0"/>
                <a:pathLst>
                  <a:path w="64922" h="617798">
                    <a:moveTo>
                      <a:pt x="0" y="0"/>
                    </a:moveTo>
                    <a:lnTo>
                      <a:pt x="64922" y="0"/>
                    </a:lnTo>
                    <a:lnTo>
                      <a:pt x="64922" y="138049"/>
                    </a:lnTo>
                    <a:lnTo>
                      <a:pt x="60490" y="137528"/>
                    </a:lnTo>
                    <a:cubicBezTo>
                      <a:pt x="54267" y="136373"/>
                      <a:pt x="48222" y="135789"/>
                      <a:pt x="42507" y="135789"/>
                    </a:cubicBezTo>
                    <a:cubicBezTo>
                      <a:pt x="29807" y="135789"/>
                      <a:pt x="20726" y="138684"/>
                      <a:pt x="14986" y="141262"/>
                    </a:cubicBezTo>
                    <a:cubicBezTo>
                      <a:pt x="11062" y="143167"/>
                      <a:pt x="7302" y="145390"/>
                      <a:pt x="3772" y="147993"/>
                    </a:cubicBezTo>
                    <a:lnTo>
                      <a:pt x="3772" y="277775"/>
                    </a:lnTo>
                    <a:lnTo>
                      <a:pt x="3772" y="325933"/>
                    </a:lnTo>
                    <a:lnTo>
                      <a:pt x="13233" y="325933"/>
                    </a:lnTo>
                    <a:cubicBezTo>
                      <a:pt x="25692" y="318859"/>
                      <a:pt x="41173" y="316941"/>
                      <a:pt x="59284" y="320307"/>
                    </a:cubicBezTo>
                    <a:lnTo>
                      <a:pt x="64922" y="320280"/>
                    </a:lnTo>
                    <a:lnTo>
                      <a:pt x="64922" y="335724"/>
                    </a:lnTo>
                    <a:lnTo>
                      <a:pt x="58166" y="349428"/>
                    </a:lnTo>
                    <a:lnTo>
                      <a:pt x="43040" y="351625"/>
                    </a:lnTo>
                    <a:lnTo>
                      <a:pt x="53988" y="362293"/>
                    </a:lnTo>
                    <a:lnTo>
                      <a:pt x="51397" y="377343"/>
                    </a:lnTo>
                    <a:lnTo>
                      <a:pt x="64922" y="370231"/>
                    </a:lnTo>
                    <a:lnTo>
                      <a:pt x="64922" y="567387"/>
                    </a:lnTo>
                    <a:lnTo>
                      <a:pt x="52237" y="579866"/>
                    </a:lnTo>
                    <a:cubicBezTo>
                      <a:pt x="39987" y="590454"/>
                      <a:pt x="27326" y="600094"/>
                      <a:pt x="14513" y="608864"/>
                    </a:cubicBezTo>
                    <a:lnTo>
                      <a:pt x="0" y="617798"/>
                    </a:lnTo>
                    <a:lnTo>
                      <a:pt x="0" y="388760"/>
                    </a:lnTo>
                    <a:lnTo>
                      <a:pt x="13526" y="395859"/>
                    </a:lnTo>
                    <a:lnTo>
                      <a:pt x="10935" y="380810"/>
                    </a:lnTo>
                    <a:lnTo>
                      <a:pt x="21882" y="370142"/>
                    </a:lnTo>
                    <a:lnTo>
                      <a:pt x="6756" y="367945"/>
                    </a:lnTo>
                    <a:lnTo>
                      <a:pt x="0" y="354241"/>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8" name="Shape 77"/>
              <p:cNvSpPr/>
              <p:nvPr/>
            </p:nvSpPr>
            <p:spPr>
              <a:xfrm>
                <a:off x="661387" y="296626"/>
                <a:ext cx="110299" cy="567387"/>
              </a:xfrm>
              <a:custGeom>
                <a:avLst/>
                <a:gdLst/>
                <a:ahLst/>
                <a:cxnLst/>
                <a:rect l="0" t="0" r="0" b="0"/>
                <a:pathLst>
                  <a:path w="110299" h="567387">
                    <a:moveTo>
                      <a:pt x="0" y="0"/>
                    </a:moveTo>
                    <a:lnTo>
                      <a:pt x="110299" y="0"/>
                    </a:lnTo>
                    <a:lnTo>
                      <a:pt x="110299" y="312966"/>
                    </a:lnTo>
                    <a:cubicBezTo>
                      <a:pt x="108242" y="403911"/>
                      <a:pt x="78727" y="482041"/>
                      <a:pt x="22568" y="545186"/>
                    </a:cubicBezTo>
                    <a:lnTo>
                      <a:pt x="0" y="567387"/>
                    </a:lnTo>
                    <a:lnTo>
                      <a:pt x="0" y="370231"/>
                    </a:lnTo>
                    <a:lnTo>
                      <a:pt x="13526" y="377343"/>
                    </a:lnTo>
                    <a:lnTo>
                      <a:pt x="10947" y="362293"/>
                    </a:lnTo>
                    <a:lnTo>
                      <a:pt x="21882" y="351625"/>
                    </a:lnTo>
                    <a:lnTo>
                      <a:pt x="6769" y="349428"/>
                    </a:lnTo>
                    <a:lnTo>
                      <a:pt x="0" y="335724"/>
                    </a:lnTo>
                    <a:lnTo>
                      <a:pt x="0" y="320280"/>
                    </a:lnTo>
                    <a:lnTo>
                      <a:pt x="24030" y="320169"/>
                    </a:lnTo>
                    <a:cubicBezTo>
                      <a:pt x="35109" y="318462"/>
                      <a:pt x="47352" y="315100"/>
                      <a:pt x="60681" y="310096"/>
                    </a:cubicBezTo>
                    <a:lnTo>
                      <a:pt x="62814" y="309296"/>
                    </a:lnTo>
                    <a:lnTo>
                      <a:pt x="62814" y="141808"/>
                    </a:lnTo>
                    <a:lnTo>
                      <a:pt x="58369" y="143472"/>
                    </a:lnTo>
                    <a:cubicBezTo>
                      <a:pt x="55410" y="144590"/>
                      <a:pt x="52515" y="145593"/>
                      <a:pt x="49657" y="146533"/>
                    </a:cubicBezTo>
                    <a:lnTo>
                      <a:pt x="49657" y="138671"/>
                    </a:lnTo>
                    <a:lnTo>
                      <a:pt x="45415" y="139980"/>
                    </a:lnTo>
                    <a:cubicBezTo>
                      <a:pt x="42316" y="140932"/>
                      <a:pt x="39332" y="141745"/>
                      <a:pt x="36386" y="142494"/>
                    </a:cubicBezTo>
                    <a:lnTo>
                      <a:pt x="36386" y="134646"/>
                    </a:lnTo>
                    <a:lnTo>
                      <a:pt x="32385" y="135560"/>
                    </a:lnTo>
                    <a:cubicBezTo>
                      <a:pt x="21603" y="137986"/>
                      <a:pt x="11811" y="138938"/>
                      <a:pt x="3251" y="138430"/>
                    </a:cubicBezTo>
                    <a:lnTo>
                      <a:pt x="0" y="138049"/>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69" name="Shape 78"/>
              <p:cNvSpPr/>
              <p:nvPr/>
            </p:nvSpPr>
            <p:spPr>
              <a:xfrm>
                <a:off x="606800" y="447852"/>
                <a:ext cx="110833" cy="168745"/>
              </a:xfrm>
              <a:custGeom>
                <a:avLst/>
                <a:gdLst/>
                <a:ahLst/>
                <a:cxnLst/>
                <a:rect l="0" t="0" r="0" b="0"/>
                <a:pathLst>
                  <a:path w="110833" h="168745">
                    <a:moveTo>
                      <a:pt x="110833" y="0"/>
                    </a:moveTo>
                    <a:lnTo>
                      <a:pt x="110833" y="153518"/>
                    </a:lnTo>
                    <a:cubicBezTo>
                      <a:pt x="86258" y="162484"/>
                      <a:pt x="65862" y="165557"/>
                      <a:pt x="50152" y="162636"/>
                    </a:cubicBezTo>
                    <a:cubicBezTo>
                      <a:pt x="30632" y="159004"/>
                      <a:pt x="13780" y="161061"/>
                      <a:pt x="0" y="168745"/>
                    </a:cubicBezTo>
                    <a:lnTo>
                      <a:pt x="0" y="162611"/>
                    </a:lnTo>
                    <a:lnTo>
                      <a:pt x="889" y="162077"/>
                    </a:lnTo>
                    <a:cubicBezTo>
                      <a:pt x="1143" y="161925"/>
                      <a:pt x="1473" y="161734"/>
                      <a:pt x="1867" y="161506"/>
                    </a:cubicBezTo>
                    <a:cubicBezTo>
                      <a:pt x="14503" y="153962"/>
                      <a:pt x="30340" y="151879"/>
                      <a:pt x="48946" y="155346"/>
                    </a:cubicBezTo>
                    <a:cubicBezTo>
                      <a:pt x="63284" y="158000"/>
                      <a:pt x="81115" y="156108"/>
                      <a:pt x="101943" y="149695"/>
                    </a:cubicBezTo>
                    <a:lnTo>
                      <a:pt x="104254" y="148984"/>
                    </a:lnTo>
                    <a:lnTo>
                      <a:pt x="104254" y="85115"/>
                    </a:lnTo>
                    <a:lnTo>
                      <a:pt x="104254" y="38202"/>
                    </a:lnTo>
                    <a:lnTo>
                      <a:pt x="104254" y="2184"/>
                    </a:lnTo>
                    <a:cubicBezTo>
                      <a:pt x="106426" y="1486"/>
                      <a:pt x="108598" y="800"/>
                      <a:pt x="110833" y="0"/>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0" name="Shape 79"/>
              <p:cNvSpPr/>
              <p:nvPr/>
            </p:nvSpPr>
            <p:spPr>
              <a:xfrm>
                <a:off x="618896" y="557501"/>
                <a:ext cx="58890" cy="11747"/>
              </a:xfrm>
              <a:custGeom>
                <a:avLst/>
                <a:gdLst/>
                <a:ahLst/>
                <a:cxnLst/>
                <a:rect l="0" t="0" r="0" b="0"/>
                <a:pathLst>
                  <a:path w="58890" h="11747">
                    <a:moveTo>
                      <a:pt x="19215" y="76"/>
                    </a:moveTo>
                    <a:cubicBezTo>
                      <a:pt x="23939" y="140"/>
                      <a:pt x="27419" y="876"/>
                      <a:pt x="30797" y="1588"/>
                    </a:cubicBezTo>
                    <a:cubicBezTo>
                      <a:pt x="33693" y="2184"/>
                      <a:pt x="36703" y="2819"/>
                      <a:pt x="40818" y="3124"/>
                    </a:cubicBezTo>
                    <a:cubicBezTo>
                      <a:pt x="46825" y="3543"/>
                      <a:pt x="52895" y="3099"/>
                      <a:pt x="58890" y="1816"/>
                    </a:cubicBezTo>
                    <a:lnTo>
                      <a:pt x="58890" y="9614"/>
                    </a:lnTo>
                    <a:cubicBezTo>
                      <a:pt x="52705" y="10795"/>
                      <a:pt x="46456" y="11227"/>
                      <a:pt x="40259" y="10770"/>
                    </a:cubicBezTo>
                    <a:cubicBezTo>
                      <a:pt x="35636" y="10440"/>
                      <a:pt x="32220" y="9728"/>
                      <a:pt x="29223" y="9093"/>
                    </a:cubicBezTo>
                    <a:cubicBezTo>
                      <a:pt x="25933" y="8407"/>
                      <a:pt x="23089" y="7810"/>
                      <a:pt x="19113" y="7760"/>
                    </a:cubicBezTo>
                    <a:cubicBezTo>
                      <a:pt x="12903" y="7595"/>
                      <a:pt x="6464" y="9017"/>
                      <a:pt x="0" y="11747"/>
                    </a:cubicBezTo>
                    <a:lnTo>
                      <a:pt x="0" y="3569"/>
                    </a:lnTo>
                    <a:cubicBezTo>
                      <a:pt x="6452" y="1219"/>
                      <a:pt x="12903" y="0"/>
                      <a:pt x="19215" y="76"/>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1" name="Shape 80"/>
              <p:cNvSpPr/>
              <p:nvPr/>
            </p:nvSpPr>
            <p:spPr>
              <a:xfrm>
                <a:off x="618896" y="474089"/>
                <a:ext cx="58890" cy="11849"/>
              </a:xfrm>
              <a:custGeom>
                <a:avLst/>
                <a:gdLst/>
                <a:ahLst/>
                <a:cxnLst/>
                <a:rect l="0" t="0" r="0" b="0"/>
                <a:pathLst>
                  <a:path w="58890" h="11849">
                    <a:moveTo>
                      <a:pt x="19215" y="178"/>
                    </a:moveTo>
                    <a:cubicBezTo>
                      <a:pt x="23939" y="254"/>
                      <a:pt x="27419" y="978"/>
                      <a:pt x="30797" y="1689"/>
                    </a:cubicBezTo>
                    <a:cubicBezTo>
                      <a:pt x="33693" y="2286"/>
                      <a:pt x="36703" y="2921"/>
                      <a:pt x="40818" y="3226"/>
                    </a:cubicBezTo>
                    <a:cubicBezTo>
                      <a:pt x="46825" y="3645"/>
                      <a:pt x="52895" y="3201"/>
                      <a:pt x="58890" y="1918"/>
                    </a:cubicBezTo>
                    <a:lnTo>
                      <a:pt x="58890" y="9716"/>
                    </a:lnTo>
                    <a:cubicBezTo>
                      <a:pt x="52705" y="10897"/>
                      <a:pt x="46456" y="11328"/>
                      <a:pt x="40259" y="10871"/>
                    </a:cubicBezTo>
                    <a:cubicBezTo>
                      <a:pt x="35636" y="10541"/>
                      <a:pt x="32220" y="9830"/>
                      <a:pt x="29223" y="9195"/>
                    </a:cubicBezTo>
                    <a:cubicBezTo>
                      <a:pt x="25933" y="8509"/>
                      <a:pt x="23089" y="7912"/>
                      <a:pt x="19113" y="7862"/>
                    </a:cubicBezTo>
                    <a:cubicBezTo>
                      <a:pt x="12903" y="7696"/>
                      <a:pt x="6464" y="9119"/>
                      <a:pt x="0" y="11849"/>
                    </a:cubicBezTo>
                    <a:lnTo>
                      <a:pt x="0" y="3670"/>
                    </a:lnTo>
                    <a:cubicBezTo>
                      <a:pt x="6452" y="1295"/>
                      <a:pt x="12903" y="0"/>
                      <a:pt x="19215" y="178"/>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2" name="Shape 81"/>
              <p:cNvSpPr/>
              <p:nvPr/>
            </p:nvSpPr>
            <p:spPr>
              <a:xfrm>
                <a:off x="618901" y="453317"/>
                <a:ext cx="58890" cy="11785"/>
              </a:xfrm>
              <a:custGeom>
                <a:avLst/>
                <a:gdLst/>
                <a:ahLst/>
                <a:cxnLst/>
                <a:rect l="0" t="0" r="0" b="0"/>
                <a:pathLst>
                  <a:path w="58890" h="11785">
                    <a:moveTo>
                      <a:pt x="19203" y="114"/>
                    </a:moveTo>
                    <a:cubicBezTo>
                      <a:pt x="23927" y="191"/>
                      <a:pt x="27419" y="914"/>
                      <a:pt x="30785" y="1625"/>
                    </a:cubicBezTo>
                    <a:cubicBezTo>
                      <a:pt x="33693" y="2222"/>
                      <a:pt x="36690" y="2857"/>
                      <a:pt x="40805" y="3162"/>
                    </a:cubicBezTo>
                    <a:cubicBezTo>
                      <a:pt x="46812" y="3581"/>
                      <a:pt x="52883" y="3137"/>
                      <a:pt x="58890" y="1854"/>
                    </a:cubicBezTo>
                    <a:lnTo>
                      <a:pt x="58890" y="9665"/>
                    </a:lnTo>
                    <a:cubicBezTo>
                      <a:pt x="52705" y="10846"/>
                      <a:pt x="46444" y="11252"/>
                      <a:pt x="40259" y="10808"/>
                    </a:cubicBezTo>
                    <a:cubicBezTo>
                      <a:pt x="35624" y="10478"/>
                      <a:pt x="32220" y="9766"/>
                      <a:pt x="29210" y="9131"/>
                    </a:cubicBezTo>
                    <a:cubicBezTo>
                      <a:pt x="25921" y="8445"/>
                      <a:pt x="23089" y="7848"/>
                      <a:pt x="19114" y="7798"/>
                    </a:cubicBezTo>
                    <a:cubicBezTo>
                      <a:pt x="12890" y="7645"/>
                      <a:pt x="6452" y="9068"/>
                      <a:pt x="0" y="11785"/>
                    </a:cubicBezTo>
                    <a:lnTo>
                      <a:pt x="0" y="3607"/>
                    </a:lnTo>
                    <a:cubicBezTo>
                      <a:pt x="6439" y="1257"/>
                      <a:pt x="12890" y="0"/>
                      <a:pt x="19203" y="114"/>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3" name="Shape 82"/>
              <p:cNvSpPr/>
              <p:nvPr/>
            </p:nvSpPr>
            <p:spPr>
              <a:xfrm>
                <a:off x="618895" y="494907"/>
                <a:ext cx="58890" cy="11862"/>
              </a:xfrm>
              <a:custGeom>
                <a:avLst/>
                <a:gdLst/>
                <a:ahLst/>
                <a:cxnLst/>
                <a:rect l="0" t="0" r="0" b="0"/>
                <a:pathLst>
                  <a:path w="58890" h="11862">
                    <a:moveTo>
                      <a:pt x="19215" y="190"/>
                    </a:moveTo>
                    <a:cubicBezTo>
                      <a:pt x="23939" y="254"/>
                      <a:pt x="27419" y="991"/>
                      <a:pt x="30797" y="1689"/>
                    </a:cubicBezTo>
                    <a:cubicBezTo>
                      <a:pt x="33693" y="2299"/>
                      <a:pt x="36703" y="2934"/>
                      <a:pt x="40818" y="3226"/>
                    </a:cubicBezTo>
                    <a:cubicBezTo>
                      <a:pt x="46825" y="3658"/>
                      <a:pt x="52895" y="3213"/>
                      <a:pt x="58890" y="1931"/>
                    </a:cubicBezTo>
                    <a:lnTo>
                      <a:pt x="58890" y="9728"/>
                    </a:lnTo>
                    <a:cubicBezTo>
                      <a:pt x="52705" y="10909"/>
                      <a:pt x="46456" y="11328"/>
                      <a:pt x="40259" y="10884"/>
                    </a:cubicBezTo>
                    <a:cubicBezTo>
                      <a:pt x="35636" y="10554"/>
                      <a:pt x="32233" y="9842"/>
                      <a:pt x="29223" y="9208"/>
                    </a:cubicBezTo>
                    <a:cubicBezTo>
                      <a:pt x="25933" y="8522"/>
                      <a:pt x="23101" y="7925"/>
                      <a:pt x="19113" y="7874"/>
                    </a:cubicBezTo>
                    <a:cubicBezTo>
                      <a:pt x="12928" y="7734"/>
                      <a:pt x="6464" y="9132"/>
                      <a:pt x="0" y="11862"/>
                    </a:cubicBezTo>
                    <a:lnTo>
                      <a:pt x="0" y="3683"/>
                    </a:lnTo>
                    <a:cubicBezTo>
                      <a:pt x="6464" y="1308"/>
                      <a:pt x="12903" y="0"/>
                      <a:pt x="19215" y="190"/>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4" name="Shape 83"/>
              <p:cNvSpPr/>
              <p:nvPr/>
            </p:nvSpPr>
            <p:spPr>
              <a:xfrm>
                <a:off x="1457767" y="242701"/>
                <a:ext cx="455435" cy="441693"/>
              </a:xfrm>
              <a:custGeom>
                <a:avLst/>
                <a:gdLst/>
                <a:ahLst/>
                <a:cxnLst/>
                <a:rect l="0" t="0" r="0" b="0"/>
                <a:pathLst>
                  <a:path w="455435" h="441693">
                    <a:moveTo>
                      <a:pt x="0" y="0"/>
                    </a:moveTo>
                    <a:lnTo>
                      <a:pt x="159004" y="0"/>
                    </a:lnTo>
                    <a:lnTo>
                      <a:pt x="159004" y="14072"/>
                    </a:lnTo>
                    <a:lnTo>
                      <a:pt x="135471" y="16040"/>
                    </a:lnTo>
                    <a:cubicBezTo>
                      <a:pt x="109957" y="18669"/>
                      <a:pt x="109957" y="21933"/>
                      <a:pt x="109957" y="101816"/>
                    </a:cubicBezTo>
                    <a:lnTo>
                      <a:pt x="109957" y="264237"/>
                    </a:lnTo>
                    <a:cubicBezTo>
                      <a:pt x="109957" y="357886"/>
                      <a:pt x="125654" y="420091"/>
                      <a:pt x="227076" y="420091"/>
                    </a:cubicBezTo>
                    <a:cubicBezTo>
                      <a:pt x="295135" y="420091"/>
                      <a:pt x="335699" y="379489"/>
                      <a:pt x="345504" y="367703"/>
                    </a:cubicBezTo>
                    <a:lnTo>
                      <a:pt x="345504" y="101816"/>
                    </a:lnTo>
                    <a:cubicBezTo>
                      <a:pt x="345504" y="21946"/>
                      <a:pt x="345504" y="18669"/>
                      <a:pt x="319989" y="16040"/>
                    </a:cubicBezTo>
                    <a:lnTo>
                      <a:pt x="296456" y="14072"/>
                    </a:lnTo>
                    <a:lnTo>
                      <a:pt x="296456" y="0"/>
                    </a:lnTo>
                    <a:lnTo>
                      <a:pt x="455435" y="0"/>
                    </a:lnTo>
                    <a:lnTo>
                      <a:pt x="455435" y="14072"/>
                    </a:lnTo>
                    <a:lnTo>
                      <a:pt x="431863" y="16040"/>
                    </a:lnTo>
                    <a:cubicBezTo>
                      <a:pt x="406362" y="18669"/>
                      <a:pt x="406362" y="21946"/>
                      <a:pt x="406362" y="101816"/>
                    </a:cubicBezTo>
                    <a:lnTo>
                      <a:pt x="406362" y="431876"/>
                    </a:lnTo>
                    <a:lnTo>
                      <a:pt x="386728" y="437782"/>
                    </a:lnTo>
                    <a:lnTo>
                      <a:pt x="370357" y="418770"/>
                    </a:lnTo>
                    <a:cubicBezTo>
                      <a:pt x="361201" y="409626"/>
                      <a:pt x="355968" y="400444"/>
                      <a:pt x="346151" y="400469"/>
                    </a:cubicBezTo>
                    <a:cubicBezTo>
                      <a:pt x="337007" y="400469"/>
                      <a:pt x="282702" y="441693"/>
                      <a:pt x="195644" y="441693"/>
                    </a:cubicBezTo>
                    <a:cubicBezTo>
                      <a:pt x="60211" y="441693"/>
                      <a:pt x="49073" y="363766"/>
                      <a:pt x="49073" y="274727"/>
                    </a:cubicBezTo>
                    <a:lnTo>
                      <a:pt x="49073" y="101816"/>
                    </a:lnTo>
                    <a:cubicBezTo>
                      <a:pt x="49073" y="21933"/>
                      <a:pt x="49073" y="18669"/>
                      <a:pt x="23571" y="16040"/>
                    </a:cubicBezTo>
                    <a:lnTo>
                      <a:pt x="0" y="14072"/>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5" name="Shape 84"/>
              <p:cNvSpPr/>
              <p:nvPr/>
            </p:nvSpPr>
            <p:spPr>
              <a:xfrm>
                <a:off x="1922292" y="242716"/>
                <a:ext cx="376238" cy="431864"/>
              </a:xfrm>
              <a:custGeom>
                <a:avLst/>
                <a:gdLst/>
                <a:ahLst/>
                <a:cxnLst/>
                <a:rect l="0" t="0" r="0" b="0"/>
                <a:pathLst>
                  <a:path w="376238" h="431864">
                    <a:moveTo>
                      <a:pt x="5880" y="0"/>
                    </a:moveTo>
                    <a:lnTo>
                      <a:pt x="370358" y="0"/>
                    </a:lnTo>
                    <a:cubicBezTo>
                      <a:pt x="372974" y="14389"/>
                      <a:pt x="376238" y="101460"/>
                      <a:pt x="376238" y="104089"/>
                    </a:cubicBezTo>
                    <a:lnTo>
                      <a:pt x="360553" y="104089"/>
                    </a:lnTo>
                    <a:cubicBezTo>
                      <a:pt x="346151" y="28130"/>
                      <a:pt x="344856" y="18301"/>
                      <a:pt x="252565" y="18301"/>
                    </a:cubicBezTo>
                    <a:lnTo>
                      <a:pt x="218554" y="18301"/>
                    </a:lnTo>
                    <a:lnTo>
                      <a:pt x="218554" y="330023"/>
                    </a:lnTo>
                    <a:cubicBezTo>
                      <a:pt x="218554" y="409943"/>
                      <a:pt x="218554" y="413182"/>
                      <a:pt x="255181" y="415823"/>
                    </a:cubicBezTo>
                    <a:lnTo>
                      <a:pt x="278765" y="417767"/>
                    </a:lnTo>
                    <a:lnTo>
                      <a:pt x="278765" y="431864"/>
                    </a:lnTo>
                    <a:lnTo>
                      <a:pt x="97498" y="431864"/>
                    </a:lnTo>
                    <a:lnTo>
                      <a:pt x="97498" y="417767"/>
                    </a:lnTo>
                    <a:lnTo>
                      <a:pt x="121717" y="415823"/>
                    </a:lnTo>
                    <a:cubicBezTo>
                      <a:pt x="157709" y="413182"/>
                      <a:pt x="157709" y="409943"/>
                      <a:pt x="157709" y="330023"/>
                    </a:cubicBezTo>
                    <a:lnTo>
                      <a:pt x="157709" y="18301"/>
                    </a:lnTo>
                    <a:lnTo>
                      <a:pt x="123660" y="18301"/>
                    </a:lnTo>
                    <a:cubicBezTo>
                      <a:pt x="31382" y="18301"/>
                      <a:pt x="30061" y="28130"/>
                      <a:pt x="15697" y="104089"/>
                    </a:cubicBezTo>
                    <a:lnTo>
                      <a:pt x="0" y="104089"/>
                    </a:lnTo>
                    <a:cubicBezTo>
                      <a:pt x="0" y="101460"/>
                      <a:pt x="3239" y="14389"/>
                      <a:pt x="5880" y="0"/>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6" name="Shape 85"/>
              <p:cNvSpPr/>
              <p:nvPr/>
            </p:nvSpPr>
            <p:spPr>
              <a:xfrm>
                <a:off x="2310079" y="232892"/>
                <a:ext cx="427305" cy="451510"/>
              </a:xfrm>
              <a:custGeom>
                <a:avLst/>
                <a:gdLst/>
                <a:ahLst/>
                <a:cxnLst/>
                <a:rect l="0" t="0" r="0" b="0"/>
                <a:pathLst>
                  <a:path w="427305" h="451510">
                    <a:moveTo>
                      <a:pt x="244069" y="0"/>
                    </a:moveTo>
                    <a:cubicBezTo>
                      <a:pt x="310833" y="0"/>
                      <a:pt x="360553" y="16370"/>
                      <a:pt x="377558" y="26810"/>
                    </a:cubicBezTo>
                    <a:cubicBezTo>
                      <a:pt x="381699" y="54750"/>
                      <a:pt x="385166" y="91415"/>
                      <a:pt x="388023" y="123685"/>
                    </a:cubicBezTo>
                    <a:lnTo>
                      <a:pt x="370370" y="127597"/>
                    </a:lnTo>
                    <a:cubicBezTo>
                      <a:pt x="363805" y="101410"/>
                      <a:pt x="355295" y="21603"/>
                      <a:pt x="243370" y="21603"/>
                    </a:cubicBezTo>
                    <a:cubicBezTo>
                      <a:pt x="136106" y="21603"/>
                      <a:pt x="68707" y="92265"/>
                      <a:pt x="68707" y="214643"/>
                    </a:cubicBezTo>
                    <a:cubicBezTo>
                      <a:pt x="68707" y="326225"/>
                      <a:pt x="125628" y="429895"/>
                      <a:pt x="253886" y="429895"/>
                    </a:cubicBezTo>
                    <a:cubicBezTo>
                      <a:pt x="277444" y="429895"/>
                      <a:pt x="307531" y="427279"/>
                      <a:pt x="330403" y="421399"/>
                    </a:cubicBezTo>
                    <a:lnTo>
                      <a:pt x="330403" y="371970"/>
                    </a:lnTo>
                    <a:cubicBezTo>
                      <a:pt x="330403" y="291846"/>
                      <a:pt x="330403" y="288582"/>
                      <a:pt x="284645" y="285940"/>
                    </a:cubicBezTo>
                    <a:lnTo>
                      <a:pt x="261061" y="283972"/>
                    </a:lnTo>
                    <a:lnTo>
                      <a:pt x="261061" y="269900"/>
                    </a:lnTo>
                    <a:lnTo>
                      <a:pt x="427305" y="269900"/>
                    </a:lnTo>
                    <a:lnTo>
                      <a:pt x="427305" y="283972"/>
                    </a:lnTo>
                    <a:lnTo>
                      <a:pt x="403720" y="285940"/>
                    </a:lnTo>
                    <a:cubicBezTo>
                      <a:pt x="391313" y="288582"/>
                      <a:pt x="391313" y="291846"/>
                      <a:pt x="391313" y="355549"/>
                    </a:cubicBezTo>
                    <a:cubicBezTo>
                      <a:pt x="391313" y="375260"/>
                      <a:pt x="392557" y="425425"/>
                      <a:pt x="392557" y="425425"/>
                    </a:cubicBezTo>
                    <a:cubicBezTo>
                      <a:pt x="369418" y="432689"/>
                      <a:pt x="319316" y="451510"/>
                      <a:pt x="249327" y="451510"/>
                    </a:cubicBezTo>
                    <a:cubicBezTo>
                      <a:pt x="117780" y="451510"/>
                      <a:pt x="0" y="393814"/>
                      <a:pt x="0" y="227051"/>
                    </a:cubicBezTo>
                    <a:cubicBezTo>
                      <a:pt x="0" y="52337"/>
                      <a:pt x="140665" y="0"/>
                      <a:pt x="244069" y="0"/>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7" name="Shape 86"/>
              <p:cNvSpPr/>
              <p:nvPr/>
            </p:nvSpPr>
            <p:spPr>
              <a:xfrm>
                <a:off x="2777597" y="242716"/>
                <a:ext cx="321285" cy="431864"/>
              </a:xfrm>
              <a:custGeom>
                <a:avLst/>
                <a:gdLst/>
                <a:ahLst/>
                <a:cxnLst/>
                <a:rect l="0" t="0" r="0" b="0"/>
                <a:pathLst>
                  <a:path w="321285" h="431864">
                    <a:moveTo>
                      <a:pt x="0" y="0"/>
                    </a:moveTo>
                    <a:lnTo>
                      <a:pt x="282029" y="0"/>
                    </a:lnTo>
                    <a:cubicBezTo>
                      <a:pt x="284645" y="14389"/>
                      <a:pt x="287934" y="89636"/>
                      <a:pt x="287934" y="95529"/>
                    </a:cubicBezTo>
                    <a:lnTo>
                      <a:pt x="272237" y="98146"/>
                    </a:lnTo>
                    <a:cubicBezTo>
                      <a:pt x="257810" y="28105"/>
                      <a:pt x="256502" y="18301"/>
                      <a:pt x="164135" y="18301"/>
                    </a:cubicBezTo>
                    <a:lnTo>
                      <a:pt x="109956" y="18301"/>
                    </a:lnTo>
                    <a:lnTo>
                      <a:pt x="109956" y="198260"/>
                    </a:lnTo>
                    <a:lnTo>
                      <a:pt x="168046" y="198260"/>
                    </a:lnTo>
                    <a:cubicBezTo>
                      <a:pt x="218961" y="198260"/>
                      <a:pt x="230721" y="197600"/>
                      <a:pt x="234633" y="170790"/>
                    </a:cubicBezTo>
                    <a:lnTo>
                      <a:pt x="237922" y="148539"/>
                    </a:lnTo>
                    <a:lnTo>
                      <a:pt x="255181" y="148539"/>
                    </a:lnTo>
                    <a:lnTo>
                      <a:pt x="255181" y="266268"/>
                    </a:lnTo>
                    <a:lnTo>
                      <a:pt x="237922" y="266268"/>
                    </a:lnTo>
                    <a:lnTo>
                      <a:pt x="234633" y="244069"/>
                    </a:lnTo>
                    <a:cubicBezTo>
                      <a:pt x="230721" y="217221"/>
                      <a:pt x="218961" y="216573"/>
                      <a:pt x="168046" y="216573"/>
                    </a:cubicBezTo>
                    <a:lnTo>
                      <a:pt x="109956" y="216573"/>
                    </a:lnTo>
                    <a:lnTo>
                      <a:pt x="109956" y="405041"/>
                    </a:lnTo>
                    <a:cubicBezTo>
                      <a:pt x="133464" y="409626"/>
                      <a:pt x="157607" y="413538"/>
                      <a:pt x="181089" y="413538"/>
                    </a:cubicBezTo>
                    <a:cubicBezTo>
                      <a:pt x="285318" y="413538"/>
                      <a:pt x="291846" y="374282"/>
                      <a:pt x="304952" y="320611"/>
                    </a:cubicBezTo>
                    <a:lnTo>
                      <a:pt x="321285" y="323228"/>
                    </a:lnTo>
                    <a:cubicBezTo>
                      <a:pt x="315557" y="363817"/>
                      <a:pt x="308267" y="396456"/>
                      <a:pt x="299720" y="431864"/>
                    </a:cubicBezTo>
                    <a:lnTo>
                      <a:pt x="0" y="431864"/>
                    </a:lnTo>
                    <a:lnTo>
                      <a:pt x="0" y="417767"/>
                    </a:lnTo>
                    <a:lnTo>
                      <a:pt x="23571" y="415823"/>
                    </a:lnTo>
                    <a:cubicBezTo>
                      <a:pt x="49073" y="413182"/>
                      <a:pt x="49073" y="409918"/>
                      <a:pt x="49073" y="329883"/>
                    </a:cubicBezTo>
                    <a:lnTo>
                      <a:pt x="49073" y="101879"/>
                    </a:lnTo>
                    <a:cubicBezTo>
                      <a:pt x="49073" y="21933"/>
                      <a:pt x="49073" y="18644"/>
                      <a:pt x="23571" y="16028"/>
                    </a:cubicBezTo>
                    <a:lnTo>
                      <a:pt x="0" y="14059"/>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8" name="Shape 87"/>
              <p:cNvSpPr/>
              <p:nvPr/>
            </p:nvSpPr>
            <p:spPr>
              <a:xfrm>
                <a:off x="3150171" y="242716"/>
                <a:ext cx="180918" cy="431864"/>
              </a:xfrm>
              <a:custGeom>
                <a:avLst/>
                <a:gdLst/>
                <a:ahLst/>
                <a:cxnLst/>
                <a:rect l="0" t="0" r="0" b="0"/>
                <a:pathLst>
                  <a:path w="180918" h="431864">
                    <a:moveTo>
                      <a:pt x="0" y="0"/>
                    </a:moveTo>
                    <a:lnTo>
                      <a:pt x="170802" y="0"/>
                    </a:lnTo>
                    <a:lnTo>
                      <a:pt x="180918" y="602"/>
                    </a:lnTo>
                    <a:lnTo>
                      <a:pt x="180918" y="25548"/>
                    </a:lnTo>
                    <a:lnTo>
                      <a:pt x="150508" y="21577"/>
                    </a:lnTo>
                    <a:cubicBezTo>
                      <a:pt x="136779" y="21577"/>
                      <a:pt x="123012" y="24193"/>
                      <a:pt x="109956" y="26810"/>
                    </a:cubicBezTo>
                    <a:lnTo>
                      <a:pt x="109956" y="225082"/>
                    </a:lnTo>
                    <a:lnTo>
                      <a:pt x="147219" y="225082"/>
                    </a:lnTo>
                    <a:lnTo>
                      <a:pt x="180918" y="220178"/>
                    </a:lnTo>
                    <a:lnTo>
                      <a:pt x="180918" y="258985"/>
                    </a:lnTo>
                    <a:lnTo>
                      <a:pt x="174739" y="251943"/>
                    </a:lnTo>
                    <a:cubicBezTo>
                      <a:pt x="164224" y="243396"/>
                      <a:pt x="147891" y="243396"/>
                      <a:pt x="134163" y="243396"/>
                    </a:cubicBezTo>
                    <a:lnTo>
                      <a:pt x="109956" y="243396"/>
                    </a:lnTo>
                    <a:lnTo>
                      <a:pt x="109956" y="329959"/>
                    </a:lnTo>
                    <a:cubicBezTo>
                      <a:pt x="109956" y="409918"/>
                      <a:pt x="109956" y="413182"/>
                      <a:pt x="134760" y="415823"/>
                    </a:cubicBezTo>
                    <a:lnTo>
                      <a:pt x="158343" y="417767"/>
                    </a:lnTo>
                    <a:lnTo>
                      <a:pt x="158343" y="431864"/>
                    </a:lnTo>
                    <a:lnTo>
                      <a:pt x="0" y="431864"/>
                    </a:lnTo>
                    <a:lnTo>
                      <a:pt x="0" y="417767"/>
                    </a:lnTo>
                    <a:lnTo>
                      <a:pt x="23546" y="415823"/>
                    </a:lnTo>
                    <a:cubicBezTo>
                      <a:pt x="49073" y="413182"/>
                      <a:pt x="49073" y="409918"/>
                      <a:pt x="49073" y="329959"/>
                    </a:cubicBezTo>
                    <a:lnTo>
                      <a:pt x="49073" y="101879"/>
                    </a:lnTo>
                    <a:cubicBezTo>
                      <a:pt x="49073" y="21933"/>
                      <a:pt x="49073" y="18644"/>
                      <a:pt x="23546" y="16028"/>
                    </a:cubicBezTo>
                    <a:lnTo>
                      <a:pt x="0" y="14059"/>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79" name="Shape 88"/>
              <p:cNvSpPr/>
              <p:nvPr/>
            </p:nvSpPr>
            <p:spPr>
              <a:xfrm>
                <a:off x="3331089" y="243318"/>
                <a:ext cx="203803" cy="431262"/>
              </a:xfrm>
              <a:custGeom>
                <a:avLst/>
                <a:gdLst/>
                <a:ahLst/>
                <a:cxnLst/>
                <a:rect l="0" t="0" r="0" b="0"/>
                <a:pathLst>
                  <a:path w="203803" h="431262">
                    <a:moveTo>
                      <a:pt x="0" y="0"/>
                    </a:moveTo>
                    <a:lnTo>
                      <a:pt x="39481" y="2350"/>
                    </a:lnTo>
                    <a:cubicBezTo>
                      <a:pt x="90336" y="9528"/>
                      <a:pt x="139656" y="33212"/>
                      <a:pt x="139656" y="107831"/>
                    </a:cubicBezTo>
                    <a:cubicBezTo>
                      <a:pt x="139656" y="168778"/>
                      <a:pt x="85351" y="204834"/>
                      <a:pt x="49333" y="221864"/>
                    </a:cubicBezTo>
                    <a:cubicBezTo>
                      <a:pt x="59151" y="240177"/>
                      <a:pt x="80778" y="282138"/>
                      <a:pt x="98470" y="313609"/>
                    </a:cubicBezTo>
                    <a:cubicBezTo>
                      <a:pt x="125927" y="362771"/>
                      <a:pt x="154731" y="401467"/>
                      <a:pt x="171050" y="410650"/>
                    </a:cubicBezTo>
                    <a:cubicBezTo>
                      <a:pt x="177604" y="414599"/>
                      <a:pt x="189376" y="417165"/>
                      <a:pt x="203803" y="417165"/>
                    </a:cubicBezTo>
                    <a:lnTo>
                      <a:pt x="203803" y="431262"/>
                    </a:lnTo>
                    <a:lnTo>
                      <a:pt x="153410" y="431262"/>
                    </a:lnTo>
                    <a:cubicBezTo>
                      <a:pt x="110217" y="431262"/>
                      <a:pt x="80131" y="402090"/>
                      <a:pt x="60484" y="366060"/>
                    </a:cubicBezTo>
                    <a:lnTo>
                      <a:pt x="34322" y="315577"/>
                    </a:lnTo>
                    <a:cubicBezTo>
                      <a:pt x="21568" y="291498"/>
                      <a:pt x="9928" y="271455"/>
                      <a:pt x="1332" y="259901"/>
                    </a:cubicBezTo>
                    <a:lnTo>
                      <a:pt x="0" y="258383"/>
                    </a:lnTo>
                    <a:lnTo>
                      <a:pt x="0" y="219576"/>
                    </a:lnTo>
                    <a:lnTo>
                      <a:pt x="5843" y="218725"/>
                    </a:lnTo>
                    <a:cubicBezTo>
                      <a:pt x="43008" y="206980"/>
                      <a:pt x="70962" y="176560"/>
                      <a:pt x="70962" y="121115"/>
                    </a:cubicBezTo>
                    <a:cubicBezTo>
                      <a:pt x="70962" y="63689"/>
                      <a:pt x="42651" y="36073"/>
                      <a:pt x="6962" y="25855"/>
                    </a:cubicBezTo>
                    <a:lnTo>
                      <a:pt x="0" y="24946"/>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80" name="Shape 89"/>
              <p:cNvSpPr/>
              <p:nvPr/>
            </p:nvSpPr>
            <p:spPr>
              <a:xfrm>
                <a:off x="3543972" y="232887"/>
                <a:ext cx="274777" cy="451510"/>
              </a:xfrm>
              <a:custGeom>
                <a:avLst/>
                <a:gdLst/>
                <a:ahLst/>
                <a:cxnLst/>
                <a:rect l="0" t="0" r="0" b="0"/>
                <a:pathLst>
                  <a:path w="274777" h="451510">
                    <a:moveTo>
                      <a:pt x="151816" y="0"/>
                    </a:moveTo>
                    <a:cubicBezTo>
                      <a:pt x="192392" y="0"/>
                      <a:pt x="225082" y="10490"/>
                      <a:pt x="242087" y="20917"/>
                    </a:cubicBezTo>
                    <a:cubicBezTo>
                      <a:pt x="245504" y="44221"/>
                      <a:pt x="247116" y="92202"/>
                      <a:pt x="248653" y="111227"/>
                    </a:cubicBezTo>
                    <a:lnTo>
                      <a:pt x="232258" y="111227"/>
                    </a:lnTo>
                    <a:cubicBezTo>
                      <a:pt x="225755" y="78537"/>
                      <a:pt x="215265" y="21603"/>
                      <a:pt x="141363" y="21603"/>
                    </a:cubicBezTo>
                    <a:cubicBezTo>
                      <a:pt x="103365" y="21603"/>
                      <a:pt x="70028" y="49099"/>
                      <a:pt x="70028" y="92913"/>
                    </a:cubicBezTo>
                    <a:cubicBezTo>
                      <a:pt x="70028" y="131547"/>
                      <a:pt x="98146" y="152476"/>
                      <a:pt x="133490" y="173393"/>
                    </a:cubicBezTo>
                    <a:lnTo>
                      <a:pt x="169430" y="193688"/>
                    </a:lnTo>
                    <a:cubicBezTo>
                      <a:pt x="221196" y="223139"/>
                      <a:pt x="274777" y="250596"/>
                      <a:pt x="274777" y="329159"/>
                    </a:cubicBezTo>
                    <a:cubicBezTo>
                      <a:pt x="274777" y="417475"/>
                      <a:pt x="193002" y="451510"/>
                      <a:pt x="123672" y="451510"/>
                    </a:cubicBezTo>
                    <a:cubicBezTo>
                      <a:pt x="72606" y="451510"/>
                      <a:pt x="41224" y="437769"/>
                      <a:pt x="20942" y="425348"/>
                    </a:cubicBezTo>
                    <a:cubicBezTo>
                      <a:pt x="14719" y="400596"/>
                      <a:pt x="7404" y="355041"/>
                      <a:pt x="0" y="310173"/>
                    </a:cubicBezTo>
                    <a:lnTo>
                      <a:pt x="20942" y="304915"/>
                    </a:lnTo>
                    <a:cubicBezTo>
                      <a:pt x="28143" y="352044"/>
                      <a:pt x="52336" y="429895"/>
                      <a:pt x="141986" y="429895"/>
                    </a:cubicBezTo>
                    <a:cubicBezTo>
                      <a:pt x="187122" y="429895"/>
                      <a:pt x="220523" y="400469"/>
                      <a:pt x="220523" y="349428"/>
                    </a:cubicBezTo>
                    <a:cubicBezTo>
                      <a:pt x="220523" y="301651"/>
                      <a:pt x="180619" y="268936"/>
                      <a:pt x="129553" y="246050"/>
                    </a:cubicBezTo>
                    <a:lnTo>
                      <a:pt x="87681" y="223139"/>
                    </a:lnTo>
                    <a:cubicBezTo>
                      <a:pt x="50393" y="202857"/>
                      <a:pt x="15710" y="162281"/>
                      <a:pt x="15710" y="113195"/>
                    </a:cubicBezTo>
                    <a:cubicBezTo>
                      <a:pt x="15710" y="33363"/>
                      <a:pt x="82448" y="0"/>
                      <a:pt x="151816" y="0"/>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81" name="Shape 90"/>
              <p:cNvSpPr/>
              <p:nvPr/>
            </p:nvSpPr>
            <p:spPr>
              <a:xfrm>
                <a:off x="1014213" y="147539"/>
                <a:ext cx="219227" cy="526943"/>
              </a:xfrm>
              <a:custGeom>
                <a:avLst/>
                <a:gdLst/>
                <a:ahLst/>
                <a:cxnLst/>
                <a:rect l="0" t="0" r="0" b="0"/>
                <a:pathLst>
                  <a:path w="219227" h="526943">
                    <a:moveTo>
                      <a:pt x="214305" y="962"/>
                    </a:moveTo>
                    <a:lnTo>
                      <a:pt x="219227" y="1471"/>
                    </a:lnTo>
                    <a:lnTo>
                      <a:pt x="219227" y="27462"/>
                    </a:lnTo>
                    <a:lnTo>
                      <a:pt x="208946" y="24769"/>
                    </a:lnTo>
                    <a:cubicBezTo>
                      <a:pt x="199414" y="23192"/>
                      <a:pt x="189271" y="22385"/>
                      <a:pt x="178537" y="22385"/>
                    </a:cubicBezTo>
                    <a:cubicBezTo>
                      <a:pt x="160845" y="22385"/>
                      <a:pt x="143408" y="25814"/>
                      <a:pt x="126124" y="29255"/>
                    </a:cubicBezTo>
                    <a:lnTo>
                      <a:pt x="126022" y="277845"/>
                    </a:lnTo>
                    <a:cubicBezTo>
                      <a:pt x="146063" y="278899"/>
                      <a:pt x="167564" y="277261"/>
                      <a:pt x="187617" y="277261"/>
                    </a:cubicBezTo>
                    <a:lnTo>
                      <a:pt x="219227" y="272592"/>
                    </a:lnTo>
                    <a:lnTo>
                      <a:pt x="219227" y="303582"/>
                    </a:lnTo>
                    <a:lnTo>
                      <a:pt x="217551" y="302140"/>
                    </a:lnTo>
                    <a:cubicBezTo>
                      <a:pt x="204152" y="295041"/>
                      <a:pt x="186690" y="295155"/>
                      <a:pt x="172250" y="295155"/>
                    </a:cubicBezTo>
                    <a:cubicBezTo>
                      <a:pt x="163868" y="295079"/>
                      <a:pt x="138976" y="295155"/>
                      <a:pt x="126022" y="295155"/>
                    </a:cubicBezTo>
                    <a:lnTo>
                      <a:pt x="125959" y="404172"/>
                    </a:lnTo>
                    <a:cubicBezTo>
                      <a:pt x="125959" y="424212"/>
                      <a:pt x="124434" y="473895"/>
                      <a:pt x="129870" y="493415"/>
                    </a:cubicBezTo>
                    <a:cubicBezTo>
                      <a:pt x="134188" y="508782"/>
                      <a:pt x="143497" y="510788"/>
                      <a:pt x="158902" y="512414"/>
                    </a:cubicBezTo>
                    <a:lnTo>
                      <a:pt x="185496" y="514624"/>
                    </a:lnTo>
                    <a:lnTo>
                      <a:pt x="185496" y="526943"/>
                    </a:lnTo>
                    <a:lnTo>
                      <a:pt x="0" y="526943"/>
                    </a:lnTo>
                    <a:lnTo>
                      <a:pt x="0" y="514624"/>
                    </a:lnTo>
                    <a:lnTo>
                      <a:pt x="26644" y="512414"/>
                    </a:lnTo>
                    <a:cubicBezTo>
                      <a:pt x="42405" y="510788"/>
                      <a:pt x="51968" y="508833"/>
                      <a:pt x="56362" y="493415"/>
                    </a:cubicBezTo>
                    <a:cubicBezTo>
                      <a:pt x="61900" y="474073"/>
                      <a:pt x="60401" y="424111"/>
                      <a:pt x="60401" y="404172"/>
                    </a:cubicBezTo>
                    <a:lnTo>
                      <a:pt x="60401" y="123705"/>
                    </a:lnTo>
                    <a:cubicBezTo>
                      <a:pt x="60401" y="103830"/>
                      <a:pt x="61900" y="53855"/>
                      <a:pt x="56362" y="34526"/>
                    </a:cubicBezTo>
                    <a:cubicBezTo>
                      <a:pt x="51968" y="19095"/>
                      <a:pt x="42405" y="17152"/>
                      <a:pt x="26644" y="15514"/>
                    </a:cubicBezTo>
                    <a:lnTo>
                      <a:pt x="0" y="13329"/>
                    </a:lnTo>
                    <a:lnTo>
                      <a:pt x="0" y="985"/>
                    </a:lnTo>
                    <a:lnTo>
                      <a:pt x="126467" y="985"/>
                    </a:lnTo>
                    <a:cubicBezTo>
                      <a:pt x="154299" y="988"/>
                      <a:pt x="184564" y="0"/>
                      <a:pt x="214305" y="962"/>
                    </a:cubicBez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sp>
            <p:nvSpPr>
              <p:cNvPr id="82" name="Shape 91"/>
              <p:cNvSpPr/>
              <p:nvPr/>
            </p:nvSpPr>
            <p:spPr>
              <a:xfrm>
                <a:off x="1233440" y="149010"/>
                <a:ext cx="446989" cy="758288"/>
              </a:xfrm>
              <a:custGeom>
                <a:avLst/>
                <a:gdLst/>
                <a:ahLst/>
                <a:cxnLst/>
                <a:rect l="0" t="0" r="0" b="0"/>
                <a:pathLst>
                  <a:path w="446989" h="758288">
                    <a:moveTo>
                      <a:pt x="0" y="0"/>
                    </a:moveTo>
                    <a:lnTo>
                      <a:pt x="59867" y="6188"/>
                    </a:lnTo>
                    <a:cubicBezTo>
                      <a:pt x="121280" y="18657"/>
                      <a:pt x="168821" y="52169"/>
                      <a:pt x="168821" y="140230"/>
                    </a:cubicBezTo>
                    <a:cubicBezTo>
                      <a:pt x="168821" y="203565"/>
                      <a:pt x="125743" y="244815"/>
                      <a:pt x="73127" y="270672"/>
                    </a:cubicBezTo>
                    <a:cubicBezTo>
                      <a:pt x="73292" y="273263"/>
                      <a:pt x="73901" y="276260"/>
                      <a:pt x="73901" y="276260"/>
                    </a:cubicBezTo>
                    <a:cubicBezTo>
                      <a:pt x="81343" y="317725"/>
                      <a:pt x="139129" y="424228"/>
                      <a:pt x="161290" y="463814"/>
                    </a:cubicBezTo>
                    <a:cubicBezTo>
                      <a:pt x="211417" y="556244"/>
                      <a:pt x="339789" y="743201"/>
                      <a:pt x="435889" y="737168"/>
                    </a:cubicBezTo>
                    <a:lnTo>
                      <a:pt x="446989" y="737232"/>
                    </a:lnTo>
                    <a:lnTo>
                      <a:pt x="446888" y="752396"/>
                    </a:lnTo>
                    <a:lnTo>
                      <a:pt x="430009" y="752980"/>
                    </a:lnTo>
                    <a:cubicBezTo>
                      <a:pt x="294221" y="758288"/>
                      <a:pt x="172872" y="606993"/>
                      <a:pt x="102286" y="485683"/>
                    </a:cubicBezTo>
                    <a:cubicBezTo>
                      <a:pt x="73558" y="436369"/>
                      <a:pt x="45733" y="379079"/>
                      <a:pt x="20917" y="327708"/>
                    </a:cubicBezTo>
                    <a:cubicBezTo>
                      <a:pt x="17850" y="321065"/>
                      <a:pt x="14370" y="315636"/>
                      <a:pt x="10573" y="311202"/>
                    </a:cubicBezTo>
                    <a:lnTo>
                      <a:pt x="0" y="302111"/>
                    </a:lnTo>
                    <a:lnTo>
                      <a:pt x="0" y="271121"/>
                    </a:lnTo>
                    <a:lnTo>
                      <a:pt x="20569" y="268084"/>
                    </a:lnTo>
                    <a:cubicBezTo>
                      <a:pt x="66566" y="252762"/>
                      <a:pt x="93205" y="214865"/>
                      <a:pt x="93205" y="156829"/>
                    </a:cubicBezTo>
                    <a:cubicBezTo>
                      <a:pt x="93205" y="93640"/>
                      <a:pt x="66195" y="48782"/>
                      <a:pt x="16460" y="30303"/>
                    </a:cubicBezTo>
                    <a:lnTo>
                      <a:pt x="0" y="25991"/>
                    </a:lnTo>
                    <a:lnTo>
                      <a:pt x="0" y="0"/>
                    </a:lnTo>
                    <a:close/>
                  </a:path>
                </a:pathLst>
              </a:custGeom>
              <a:ln w="0" cap="flat">
                <a:miter lim="127000"/>
              </a:ln>
            </p:spPr>
            <p:style>
              <a:lnRef idx="0">
                <a:srgbClr val="000000">
                  <a:alpha val="0"/>
                </a:srgbClr>
              </a:lnRef>
              <a:fillRef idx="1">
                <a:srgbClr val="DB303B"/>
              </a:fillRef>
              <a:effectRef idx="0">
                <a:scrgbClr r="0" g="0" b="0"/>
              </a:effectRef>
              <a:fontRef idx="none"/>
            </p:style>
            <p:txBody>
              <a:bodyPr/>
              <a:lstStyle/>
              <a:p>
                <a:endParaRPr lang="en-US"/>
              </a:p>
            </p:txBody>
          </p:sp>
        </p:grpSp>
        <p:sp>
          <p:nvSpPr>
            <p:cNvPr id="11" name="Rectangle 74"/>
            <p:cNvSpPr>
              <a:spLocks noChangeArrowheads="1"/>
            </p:cNvSpPr>
            <p:nvPr/>
          </p:nvSpPr>
          <p:spPr bwMode="auto">
            <a:xfrm>
              <a:off x="82550" y="5404529"/>
              <a:ext cx="2761333"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200" b="1" i="0" u="none" strike="noStrike" cap="none" normalizeH="0" baseline="0" dirty="0">
                  <a:ln>
                    <a:noFill/>
                  </a:ln>
                  <a:solidFill>
                    <a:srgbClr val="525252"/>
                  </a:solidFill>
                  <a:effectLst/>
                  <a:latin typeface="Calibri" panose="020F0502020204030204" pitchFamily="34" charset="0"/>
                  <a:ea typeface="Calibri" panose="020F0502020204030204" pitchFamily="34" charset="0"/>
                  <a:cs typeface="Times New Roman" panose="02020603050405020304" pitchFamily="18" charset="0"/>
                </a:rPr>
                <a:t>Institute for Translational </a:t>
              </a:r>
              <a:endParaRPr kumimoji="0" lang="en-US" altLang="en-US" sz="500" b="1"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525252"/>
                  </a:solidFill>
                  <a:effectLst/>
                  <a:latin typeface="Calibri" panose="020F0502020204030204" pitchFamily="34" charset="0"/>
                  <a:ea typeface="Calibri" panose="020F0502020204030204" pitchFamily="34" charset="0"/>
                  <a:cs typeface="Times New Roman" panose="02020603050405020304" pitchFamily="18" charset="0"/>
                </a:rPr>
                <a:t>             Medicine and Science</a:t>
              </a:r>
              <a:endParaRPr kumimoji="0" lang="en-US" altLang="en-US" sz="500" b="1"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83" name="Picture 2" descr="http://seekvectorlogo.com/wp-content/uploads/2019/10/princeton-university-vector-log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968" b="23821"/>
          <a:stretch/>
        </p:blipFill>
        <p:spPr bwMode="auto">
          <a:xfrm>
            <a:off x="4774885" y="5935287"/>
            <a:ext cx="2715146" cy="847898"/>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4" descr="Logo of NJ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553" b="28677"/>
          <a:stretch/>
        </p:blipFill>
        <p:spPr bwMode="auto">
          <a:xfrm>
            <a:off x="10282688" y="6008757"/>
            <a:ext cx="1837616" cy="8227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8367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a:xfrm>
            <a:off x="838200" y="112260"/>
            <a:ext cx="10515600" cy="1158602"/>
          </a:xfrm>
        </p:spPr>
        <p:txBody>
          <a:bodyPr>
            <a:normAutofit fontScale="90000"/>
          </a:bodyPr>
          <a:lstStyle/>
          <a:p>
            <a:r>
              <a:rPr lang="en-US" b="1" dirty="0"/>
              <a:t>	</a:t>
            </a:r>
            <a:br>
              <a:rPr lang="en-US" b="1" dirty="0"/>
            </a:br>
            <a:r>
              <a:rPr lang="en-US" b="1" dirty="0"/>
              <a:t>	Clinical and Translational Science Projects	</a:t>
            </a:r>
            <a:br>
              <a:rPr lang="en-US" b="1" dirty="0"/>
            </a:br>
            <a:r>
              <a:rPr lang="en-US" b="1" dirty="0"/>
              <a:t>	</a:t>
            </a:r>
            <a:r>
              <a:rPr lang="en-US" sz="4000" b="1" dirty="0"/>
              <a:t>$40,000</a:t>
            </a:r>
            <a:endParaRPr lang="en-US" b="1" dirty="0"/>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1069382" y="1943555"/>
            <a:ext cx="10284417" cy="4490374"/>
          </a:xfrm>
        </p:spPr>
        <p:txBody>
          <a:bodyPr>
            <a:normAutofit/>
          </a:bodyPr>
          <a:lstStyle/>
          <a:p>
            <a:r>
              <a:rPr lang="en-US" sz="3600" dirty="0"/>
              <a:t>For research which:</a:t>
            </a:r>
          </a:p>
          <a:p>
            <a:pPr lvl="1"/>
            <a:r>
              <a:rPr lang="en-US" sz="3200" dirty="0"/>
              <a:t>Seeks to answer the question how do we improve the processes which should facilitate and support research, but often delay or challenge it.</a:t>
            </a:r>
          </a:p>
          <a:p>
            <a:pPr lvl="1"/>
            <a:r>
              <a:rPr lang="en-US" sz="3200" dirty="0"/>
              <a:t>Tests two or more approaches to solving a challenge. </a:t>
            </a:r>
          </a:p>
          <a:p>
            <a:pPr lvl="1"/>
            <a:r>
              <a:rPr lang="en-US" sz="3200" dirty="0"/>
              <a:t>Is hypothesis-driven</a:t>
            </a:r>
          </a:p>
          <a:p>
            <a:pPr lvl="1"/>
            <a:r>
              <a:rPr lang="en-US" sz="3200" dirty="0"/>
              <a:t>Identifies a roadblock to translational research</a:t>
            </a:r>
          </a:p>
          <a:p>
            <a:pPr lvl="1"/>
            <a:r>
              <a:rPr lang="en-US" sz="3200" dirty="0"/>
              <a:t>Demonstrates relevance for others doing research </a:t>
            </a:r>
          </a:p>
          <a:p>
            <a:pPr marL="0" indent="0">
              <a:buNone/>
            </a:pPr>
            <a:endParaRPr lang="en-US" dirty="0"/>
          </a:p>
        </p:txBody>
      </p:sp>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spTree>
    <p:extLst>
      <p:ext uri="{BB962C8B-B14F-4D97-AF65-F5344CB8AC3E}">
        <p14:creationId xmlns:p14="http://schemas.microsoft.com/office/powerpoint/2010/main" val="268119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6CF74-0DCA-9CE2-FB38-C6AB006EB91F}"/>
              </a:ext>
            </a:extLst>
          </p:cNvPr>
          <p:cNvSpPr>
            <a:spLocks noGrp="1"/>
          </p:cNvSpPr>
          <p:nvPr>
            <p:ph type="title"/>
          </p:nvPr>
        </p:nvSpPr>
        <p:spPr>
          <a:xfrm>
            <a:off x="1676400" y="642896"/>
            <a:ext cx="10515600" cy="1022888"/>
          </a:xfrm>
        </p:spPr>
        <p:txBody>
          <a:bodyPr/>
          <a:lstStyle/>
          <a:p>
            <a:r>
              <a:rPr lang="en-US" b="1" dirty="0"/>
              <a:t>Clinical and Translational Science Themes</a:t>
            </a:r>
            <a:endParaRPr lang="en-US" dirty="0"/>
          </a:p>
        </p:txBody>
      </p:sp>
      <p:sp>
        <p:nvSpPr>
          <p:cNvPr id="3" name="Content Placeholder 2">
            <a:extLst>
              <a:ext uri="{FF2B5EF4-FFF2-40B4-BE49-F238E27FC236}">
                <a16:creationId xmlns:a16="http://schemas.microsoft.com/office/drawing/2014/main" id="{A4856DAC-69B4-0BA0-D50C-FADC6A368CAD}"/>
              </a:ext>
            </a:extLst>
          </p:cNvPr>
          <p:cNvSpPr>
            <a:spLocks noGrp="1"/>
          </p:cNvSpPr>
          <p:nvPr>
            <p:ph idx="1"/>
          </p:nvPr>
        </p:nvSpPr>
        <p:spPr>
          <a:xfrm>
            <a:off x="1277438" y="2506662"/>
            <a:ext cx="10515600" cy="4351338"/>
          </a:xfrm>
        </p:spPr>
        <p:txBody>
          <a:bodyPr/>
          <a:lstStyle/>
          <a:p>
            <a:pPr marL="0" indent="0">
              <a:buNone/>
            </a:pPr>
            <a:r>
              <a:rPr lang="en-US" sz="3200" kern="100" dirty="0">
                <a:latin typeface="Calibri" panose="020F0502020204030204" pitchFamily="34" charset="0"/>
                <a:ea typeface="Calibri" panose="020F0502020204030204" pitchFamily="34" charset="0"/>
                <a:cs typeface="Times New Roman" panose="02020603050405020304" pitchFamily="18" charset="0"/>
              </a:rPr>
              <a:t>P</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rojects should:</a:t>
            </a:r>
          </a:p>
          <a:p>
            <a:pPr lvl="1"/>
            <a:r>
              <a:rPr lang="en-US" sz="2800" kern="100" dirty="0">
                <a:effectLst/>
                <a:latin typeface="Calibri" panose="020F0502020204030204" pitchFamily="34" charset="0"/>
                <a:ea typeface="Calibri" panose="020F0502020204030204" pitchFamily="34" charset="0"/>
                <a:cs typeface="Times New Roman" panose="02020603050405020304" pitchFamily="18" charset="0"/>
              </a:rPr>
              <a:t>Focus on approaches and processes</a:t>
            </a:r>
          </a:p>
          <a:p>
            <a:pPr lvl="1"/>
            <a:r>
              <a:rPr lang="en-US" sz="2800" kern="100" dirty="0">
                <a:latin typeface="Calibri" panose="020F0502020204030204" pitchFamily="34" charset="0"/>
                <a:ea typeface="Calibri" panose="020F0502020204030204" pitchFamily="34" charset="0"/>
                <a:cs typeface="Times New Roman" panose="02020603050405020304" pitchFamily="18" charset="0"/>
              </a:rPr>
              <a:t>B</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e disease-agnostic</a:t>
            </a:r>
          </a:p>
          <a:p>
            <a:pPr lvl="1"/>
            <a:r>
              <a:rPr lang="en-US" sz="2800" kern="100" dirty="0">
                <a:latin typeface="Calibri" panose="020F0502020204030204" pitchFamily="34" charset="0"/>
                <a:ea typeface="Calibri" panose="020F0502020204030204" pitchFamily="34" charset="0"/>
                <a:cs typeface="Times New Roman" panose="02020603050405020304" pitchFamily="18" charset="0"/>
              </a:rPr>
              <a:t>A</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lign with one of these themes: </a:t>
            </a:r>
          </a:p>
          <a:p>
            <a:pPr lvl="2"/>
            <a:r>
              <a:rPr lang="en-US" sz="1800" kern="0" dirty="0">
                <a:solidFill>
                  <a:srgbClr val="212529"/>
                </a:solidFill>
                <a:effectLst/>
                <a:latin typeface="Calibri" panose="020F0502020204030204" pitchFamily="34" charset="0"/>
                <a:ea typeface="Times New Roman" panose="02020603050405020304" pitchFamily="18" charset="0"/>
              </a:rPr>
              <a:t>Creating Efficiencies by Integrating Knowledge, Creating Partnerships, Working Across Diseases</a:t>
            </a:r>
          </a:p>
          <a:p>
            <a:pPr lvl="2"/>
            <a:r>
              <a:rPr lang="en-US" sz="1800" kern="0" dirty="0">
                <a:solidFill>
                  <a:srgbClr val="212529"/>
                </a:solidFill>
                <a:effectLst/>
                <a:latin typeface="Calibri" panose="020F0502020204030204" pitchFamily="34" charset="0"/>
                <a:ea typeface="Times New Roman" panose="02020603050405020304" pitchFamily="18" charset="0"/>
              </a:rPr>
              <a:t>Expanding Patient and Community Engagement</a:t>
            </a:r>
            <a:endParaRPr lang="en-US" sz="1800" kern="0" dirty="0">
              <a:solidFill>
                <a:srgbClr val="212529"/>
              </a:solidFill>
              <a:latin typeface="Calibri" panose="020F0502020204030204" pitchFamily="34" charset="0"/>
              <a:ea typeface="Times New Roman" panose="02020603050405020304" pitchFamily="18" charset="0"/>
            </a:endParaRPr>
          </a:p>
          <a:p>
            <a:pPr lvl="2"/>
            <a:r>
              <a:rPr lang="en-US" sz="1800" kern="0" dirty="0">
                <a:solidFill>
                  <a:srgbClr val="212529"/>
                </a:solidFill>
                <a:effectLst/>
                <a:latin typeface="Calibri" panose="020F0502020204030204" pitchFamily="34" charset="0"/>
                <a:ea typeface="Times New Roman" panose="02020603050405020304" pitchFamily="18" charset="0"/>
              </a:rPr>
              <a:t>Exploring Bold Scientific Approaches</a:t>
            </a:r>
          </a:p>
          <a:p>
            <a:pPr lvl="2"/>
            <a:r>
              <a:rPr lang="en-US" sz="1800" kern="0" dirty="0">
                <a:solidFill>
                  <a:srgbClr val="212529"/>
                </a:solidFill>
                <a:effectLst/>
                <a:latin typeface="Calibri" panose="020F0502020204030204" pitchFamily="34" charset="0"/>
                <a:ea typeface="Times New Roman" panose="02020603050405020304" pitchFamily="18" charset="0"/>
              </a:rPr>
              <a:t>Training and Education</a:t>
            </a:r>
            <a:endParaRPr lang="en-US" sz="1800" kern="0" dirty="0">
              <a:solidFill>
                <a:srgbClr val="212529"/>
              </a:solidFill>
              <a:latin typeface="Calibri" panose="020F0502020204030204" pitchFamily="34" charset="0"/>
              <a:ea typeface="Times New Roman" panose="02020603050405020304" pitchFamily="18" charset="0"/>
            </a:endParaRPr>
          </a:p>
          <a:p>
            <a:pPr lvl="2"/>
            <a:r>
              <a:rPr lang="en-US" sz="1800" kern="0" dirty="0">
                <a:solidFill>
                  <a:srgbClr val="212529"/>
                </a:solidFill>
                <a:effectLst/>
                <a:latin typeface="Calibri" panose="020F0502020204030204" pitchFamily="34" charset="0"/>
                <a:ea typeface="Times New Roman" panose="02020603050405020304" pitchFamily="18" charset="0"/>
              </a:rPr>
              <a:t>Organizational Environment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954287EA-DA94-C165-2AC1-CB6B804A7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Tree>
    <p:extLst>
      <p:ext uri="{BB962C8B-B14F-4D97-AF65-F5344CB8AC3E}">
        <p14:creationId xmlns:p14="http://schemas.microsoft.com/office/powerpoint/2010/main" val="164032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1478C-5229-B03A-E20C-AB246CC4C26A}"/>
              </a:ext>
            </a:extLst>
          </p:cNvPr>
          <p:cNvSpPr>
            <a:spLocks noGrp="1"/>
          </p:cNvSpPr>
          <p:nvPr>
            <p:ph type="title"/>
          </p:nvPr>
        </p:nvSpPr>
        <p:spPr/>
        <p:txBody>
          <a:bodyPr>
            <a:normAutofit fontScale="90000"/>
          </a:bodyPr>
          <a:lstStyle/>
          <a:p>
            <a:r>
              <a:rPr lang="en-US" sz="4400" kern="0" dirty="0">
                <a:solidFill>
                  <a:srgbClr val="212529"/>
                </a:solidFill>
                <a:effectLst/>
                <a:latin typeface="Calibri" panose="020F0502020204030204" pitchFamily="34" charset="0"/>
                <a:ea typeface="Times New Roman" panose="02020603050405020304" pitchFamily="18" charset="0"/>
              </a:rPr>
              <a:t>Creating Efficiencies by Integrating Knowledge, Creating Partnerships, Working Across Diseases</a:t>
            </a:r>
            <a:br>
              <a:rPr lang="en-US" sz="4400" kern="0" dirty="0">
                <a:solidFill>
                  <a:srgbClr val="212529"/>
                </a:solidFill>
                <a:effectLst/>
                <a:latin typeface="Calibri" panose="020F0502020204030204" pitchFamily="34"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21C6EC1-E648-8995-5DA9-12D43362D67F}"/>
              </a:ext>
            </a:extLst>
          </p:cNvPr>
          <p:cNvSpPr>
            <a:spLocks noGrp="1"/>
          </p:cNvSpPr>
          <p:nvPr>
            <p:ph idx="1"/>
          </p:nvPr>
        </p:nvSpPr>
        <p:spPr>
          <a:xfrm>
            <a:off x="838200" y="1616398"/>
            <a:ext cx="10515600" cy="5241602"/>
          </a:xfrm>
        </p:spPr>
        <p:txBody>
          <a:bodyPr>
            <a:normAutofit lnSpcReduction="10000"/>
          </a:bodyPr>
          <a:lstStyle/>
          <a:p>
            <a:pPr marL="342900" indent="-342900">
              <a:lnSpc>
                <a:spcPct val="107000"/>
              </a:lnSpc>
              <a:spcBef>
                <a:spcPts val="0"/>
              </a:spcBef>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Across Multiple Projects or Initiatives:</a:t>
            </a:r>
            <a:r>
              <a:rPr lang="en-US" sz="20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Solutions to common bottlenecks or roadblocks.</a:t>
            </a:r>
          </a:p>
          <a:p>
            <a:pPr marL="342900" indent="-342900">
              <a:lnSpc>
                <a:spcPct val="107000"/>
              </a:lnSpc>
              <a:spcBef>
                <a:spcPts val="0"/>
              </a:spcBef>
              <a:buFont typeface="Courier New" panose="02070309020205020404" pitchFamily="49" charset="0"/>
              <a:buChar char="o"/>
            </a:pP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Across Diseases or Conditions:</a:t>
            </a:r>
            <a:r>
              <a:rPr lang="en-US" sz="20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develop solutions for challenges across</a:t>
            </a:r>
          </a:p>
          <a:p>
            <a:pPr marL="342900" indent="-342900">
              <a:lnSpc>
                <a:spcPct val="107000"/>
              </a:lnSpc>
              <a:spcBef>
                <a:spcPts val="0"/>
              </a:spcBef>
              <a:buFont typeface="Courier New" panose="02070309020205020404" pitchFamily="49" charset="0"/>
              <a:buChar char="o"/>
            </a:pP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Cross-Sectoral Partnerships:</a:t>
            </a:r>
            <a:r>
              <a:rPr lang="en-US" sz="20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Form partnerships across government, universities, and industry to leverage varied expertise </a:t>
            </a:r>
          </a:p>
          <a:p>
            <a:pPr marL="342900" indent="-342900">
              <a:lnSpc>
                <a:spcPct val="107000"/>
              </a:lnSpc>
              <a:spcBef>
                <a:spcPts val="0"/>
              </a:spcBef>
              <a:buFont typeface="Courier New" panose="02070309020205020404" pitchFamily="49" charset="0"/>
              <a:buChar char="o"/>
            </a:pPr>
            <a:endParaRPr lang="en-US" sz="2000" b="1" kern="0" dirty="0">
              <a:solidFill>
                <a:srgbClr val="212529"/>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spcBef>
                <a:spcPts val="0"/>
              </a:spcBef>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Integrate Knowledge:</a:t>
            </a:r>
            <a:r>
              <a:rPr lang="en-US" sz="20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Integrate concepts, theories, methods, technologies, and approaches from the range of disciplines, fields, and professions </a:t>
            </a:r>
          </a:p>
          <a:p>
            <a:pPr marL="342900" indent="-342900">
              <a:lnSpc>
                <a:spcPct val="107000"/>
              </a:lnSpc>
              <a:spcBef>
                <a:spcPts val="0"/>
              </a:spcBef>
              <a:buFont typeface="Courier New" panose="02070309020205020404" pitchFamily="49" charset="0"/>
              <a:buChar char="o"/>
            </a:pPr>
            <a:endParaRPr lang="en-US" sz="2000" b="1" kern="0" dirty="0">
              <a:solidFill>
                <a:srgbClr val="212529"/>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spcBef>
                <a:spcPts val="0"/>
              </a:spcBef>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Scientific Efficiencies:</a:t>
            </a:r>
            <a:r>
              <a:rPr lang="en-US" sz="20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Develop and implement innovations in scientific approaches, methods and technologies</a:t>
            </a:r>
          </a:p>
          <a:p>
            <a:pPr marL="342900" indent="-342900">
              <a:lnSpc>
                <a:spcPct val="107000"/>
              </a:lnSpc>
              <a:spcBef>
                <a:spcPts val="0"/>
              </a:spcBef>
              <a:buFont typeface="Courier New" panose="02070309020205020404" pitchFamily="49" charset="0"/>
              <a:buChar char="o"/>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Collaboration Efficiencies:</a:t>
            </a:r>
            <a:r>
              <a:rPr lang="en-US" sz="20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Implement evidence-informed practices to enhance the speed at which collaborations and teams form</a:t>
            </a:r>
          </a:p>
          <a:p>
            <a:pPr marL="285750" indent="-285750">
              <a:lnSpc>
                <a:spcPct val="107000"/>
              </a:lnSpc>
              <a:spcBef>
                <a:spcPts val="0"/>
              </a:spcBef>
              <a:buFont typeface="Courier New" panose="02070309020205020404" pitchFamily="49" charset="0"/>
              <a:buChar char="o"/>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Project Management Efficiencies:</a:t>
            </a:r>
            <a:r>
              <a:rPr lang="en-US" sz="20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Implement milestone-based decision making </a:t>
            </a:r>
          </a:p>
          <a:p>
            <a:endParaRPr lang="en-US" dirty="0"/>
          </a:p>
        </p:txBody>
      </p:sp>
    </p:spTree>
    <p:extLst>
      <p:ext uri="{BB962C8B-B14F-4D97-AF65-F5344CB8AC3E}">
        <p14:creationId xmlns:p14="http://schemas.microsoft.com/office/powerpoint/2010/main" val="86926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90B2A-1F6A-858E-6A6C-F8D4FB90D776}"/>
              </a:ext>
            </a:extLst>
          </p:cNvPr>
          <p:cNvSpPr>
            <a:spLocks noGrp="1"/>
          </p:cNvSpPr>
          <p:nvPr>
            <p:ph type="title"/>
          </p:nvPr>
        </p:nvSpPr>
        <p:spPr>
          <a:xfrm>
            <a:off x="838200" y="365126"/>
            <a:ext cx="10515600" cy="873740"/>
          </a:xfrm>
        </p:spPr>
        <p:txBody>
          <a:bodyPr>
            <a:normAutofit fontScale="90000"/>
          </a:bodyPr>
          <a:lstStyle/>
          <a:p>
            <a:r>
              <a:rPr lang="en-US" sz="4400" kern="0" dirty="0">
                <a:solidFill>
                  <a:srgbClr val="212529"/>
                </a:solidFill>
                <a:effectLst/>
                <a:latin typeface="Calibri" panose="020F0502020204030204" pitchFamily="34" charset="0"/>
                <a:ea typeface="Times New Roman" panose="02020603050405020304" pitchFamily="18" charset="0"/>
              </a:rPr>
              <a:t>Expanding Patient and Community Engagement</a:t>
            </a:r>
            <a:br>
              <a:rPr lang="en-US" sz="4400" kern="0" dirty="0">
                <a:solidFill>
                  <a:srgbClr val="212529"/>
                </a:solidFill>
                <a:latin typeface="Calibri" panose="020F0502020204030204" pitchFamily="34"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4E82E42-7D4E-A09F-FBDD-877D8DDF492B}"/>
              </a:ext>
            </a:extLst>
          </p:cNvPr>
          <p:cNvSpPr>
            <a:spLocks noGrp="1"/>
          </p:cNvSpPr>
          <p:nvPr>
            <p:ph idx="1"/>
          </p:nvPr>
        </p:nvSpPr>
        <p:spPr>
          <a:xfrm>
            <a:off x="838200" y="1238866"/>
            <a:ext cx="10515600" cy="4938097"/>
          </a:xfrm>
        </p:spPr>
        <p:txBody>
          <a:bodyPr>
            <a:normAutofit/>
          </a:bodyPr>
          <a:lstStyle/>
          <a:p>
            <a:endParaRPr lang="en-US" dirty="0"/>
          </a:p>
          <a:p>
            <a:r>
              <a:rPr lang="en-US" sz="3000" kern="0" dirty="0">
                <a:solidFill>
                  <a:srgbClr val="212529"/>
                </a:solidFill>
                <a:effectLst/>
                <a:latin typeface="Calibri" panose="020F0502020204030204" pitchFamily="34" charset="0"/>
                <a:ea typeface="Times New Roman" panose="02020603050405020304" pitchFamily="18" charset="0"/>
              </a:rPr>
              <a:t>Develop and test new and innovative ways to involve impacted patients, communities, and community organizations as research collaborators</a:t>
            </a:r>
          </a:p>
          <a:p>
            <a:r>
              <a:rPr lang="en-US" sz="3000" kern="0" dirty="0">
                <a:solidFill>
                  <a:srgbClr val="212529"/>
                </a:solidFill>
                <a:effectLst/>
                <a:latin typeface="Calibri" panose="020F0502020204030204" pitchFamily="34" charset="0"/>
                <a:ea typeface="Times New Roman" panose="02020603050405020304" pitchFamily="18" charset="0"/>
              </a:rPr>
              <a:t>Implement evidence-informed practices for patient- and community-engaged research</a:t>
            </a:r>
            <a:r>
              <a:rPr lang="en-US" sz="3000" dirty="0">
                <a:effectLst/>
              </a:rPr>
              <a:t> </a:t>
            </a:r>
          </a:p>
          <a:p>
            <a:r>
              <a:rPr lang="en-US" sz="3000" dirty="0"/>
              <a:t>An example might be testing novel recruitment strategies or testing different modes of patient communication to determine which is more effective.</a:t>
            </a:r>
          </a:p>
        </p:txBody>
      </p:sp>
    </p:spTree>
    <p:extLst>
      <p:ext uri="{BB962C8B-B14F-4D97-AF65-F5344CB8AC3E}">
        <p14:creationId xmlns:p14="http://schemas.microsoft.com/office/powerpoint/2010/main" val="318347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927FA-F039-CABB-27FE-A4B8DA41E016}"/>
              </a:ext>
            </a:extLst>
          </p:cNvPr>
          <p:cNvSpPr>
            <a:spLocks noGrp="1"/>
          </p:cNvSpPr>
          <p:nvPr>
            <p:ph type="title"/>
          </p:nvPr>
        </p:nvSpPr>
        <p:spPr>
          <a:xfrm>
            <a:off x="2072640" y="353696"/>
            <a:ext cx="10515600" cy="976978"/>
          </a:xfrm>
        </p:spPr>
        <p:txBody>
          <a:bodyPr>
            <a:normAutofit fontScale="90000"/>
          </a:bodyPr>
          <a:lstStyle/>
          <a:p>
            <a:r>
              <a:rPr lang="en-US" sz="4400" kern="0" dirty="0">
                <a:solidFill>
                  <a:srgbClr val="212529"/>
                </a:solidFill>
                <a:effectLst/>
                <a:latin typeface="Calibri" panose="020F0502020204030204" pitchFamily="34" charset="0"/>
                <a:ea typeface="Times New Roman" panose="02020603050405020304" pitchFamily="18" charset="0"/>
              </a:rPr>
              <a:t>Exploring Bold Scientific Approaches</a:t>
            </a:r>
            <a:br>
              <a:rPr lang="en-US" sz="4400" kern="0" dirty="0">
                <a:solidFill>
                  <a:srgbClr val="212529"/>
                </a:solidFill>
                <a:effectLst/>
                <a:latin typeface="Calibri" panose="020F0502020204030204" pitchFamily="34"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5533EF3-0E6F-6BE1-BB20-9691EC76D37A}"/>
              </a:ext>
            </a:extLst>
          </p:cNvPr>
          <p:cNvSpPr>
            <a:spLocks noGrp="1"/>
          </p:cNvSpPr>
          <p:nvPr>
            <p:ph idx="1"/>
          </p:nvPr>
        </p:nvSpPr>
        <p:spPr>
          <a:xfrm>
            <a:off x="689610" y="1137101"/>
            <a:ext cx="10515600" cy="5574890"/>
          </a:xfrm>
        </p:spPr>
        <p:txBody>
          <a:bodyPr>
            <a:normAutofit/>
          </a:bodyPr>
          <a:lstStyle/>
          <a:p>
            <a:pPr marL="742950" marR="0" lvl="1" indent="-285750">
              <a:lnSpc>
                <a:spcPct val="107000"/>
              </a:lnSpc>
              <a:spcBef>
                <a:spcPts val="0"/>
              </a:spcBef>
              <a:spcAft>
                <a:spcPts val="0"/>
              </a:spcAft>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Explore ambitious research goals that have the potential to produce major advances and/or paradigm shifts. </a:t>
            </a:r>
          </a:p>
          <a:p>
            <a:pPr marL="457200" marR="0" lvl="1" indent="0">
              <a:lnSpc>
                <a:spcPct val="107000"/>
              </a:lnSpc>
              <a:spcBef>
                <a:spcPts val="0"/>
              </a:spcBef>
              <a:spcAft>
                <a:spcPts val="0"/>
              </a:spcAft>
              <a:buNone/>
            </a:pPr>
            <a:endPar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Integrate DEIA (Diversity, Equity, Inclusion and Accessibility) into developing research resources.</a:t>
            </a:r>
          </a:p>
          <a:p>
            <a:pPr marL="457200" marR="0" lvl="1" indent="0">
              <a:lnSpc>
                <a:spcPct val="107000"/>
              </a:lnSpc>
              <a:spcBef>
                <a:spcPts val="0"/>
              </a:spcBef>
              <a:spcAft>
                <a:spcPts val="0"/>
              </a:spcAft>
              <a:buNone/>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t>
            </a:r>
          </a:p>
          <a:p>
            <a:pPr marL="742950" marR="0" lvl="1" indent="-285750">
              <a:lnSpc>
                <a:spcPct val="107000"/>
              </a:lnSpc>
              <a:spcBef>
                <a:spcPts val="0"/>
              </a:spcBef>
              <a:spcAft>
                <a:spcPts val="0"/>
              </a:spcAft>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Research Priority Setting: Include diverse perspectives in research priority setting, such as through partnerships with diverse collaborators, so research investments represent diverse population and patient health needs.</a:t>
            </a:r>
          </a:p>
          <a:p>
            <a:pPr marL="457200" marR="0" lvl="1" indent="0">
              <a:lnSpc>
                <a:spcPct val="107000"/>
              </a:lnSpc>
              <a:spcBef>
                <a:spcPts val="0"/>
              </a:spcBef>
              <a:spcAft>
                <a:spcPts val="0"/>
              </a:spcAft>
              <a:buNone/>
            </a:pP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Research Design, Implementation and Data Analysis: Pose innovative research questions and develop and implement innovations in research methods.</a:t>
            </a:r>
            <a:endParaRPr lang="en-US" sz="2000" b="1" kern="0" dirty="0">
              <a:solidFill>
                <a:srgbClr val="212529"/>
              </a:solidFill>
              <a:latin typeface="Calibri" panose="020F0502020204030204" pitchFamily="34" charset="0"/>
              <a:ea typeface="Times New Roman" panose="02020603050405020304" pitchFamily="18" charset="0"/>
              <a:cs typeface="Calibri" panose="020F0502020204030204" pitchFamily="34" charset="0"/>
            </a:endParaRPr>
          </a:p>
          <a:p>
            <a:pPr marL="457200" marR="0" lvl="1" indent="0">
              <a:lnSpc>
                <a:spcPct val="107000"/>
              </a:lnSpc>
              <a:spcBef>
                <a:spcPts val="0"/>
              </a:spcBef>
              <a:spcAft>
                <a:spcPts val="0"/>
              </a:spcAft>
              <a:buNone/>
            </a:pPr>
            <a:endPar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000" b="1"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Research Processes and Structures: Develop and implement innovations in research team interactions.</a:t>
            </a:r>
            <a:endParaRPr lang="en-US" sz="2000" b="1" dirty="0"/>
          </a:p>
        </p:txBody>
      </p:sp>
    </p:spTree>
    <p:extLst>
      <p:ext uri="{BB962C8B-B14F-4D97-AF65-F5344CB8AC3E}">
        <p14:creationId xmlns:p14="http://schemas.microsoft.com/office/powerpoint/2010/main" val="2823510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DB05-71E2-D361-0D8C-B1A6FF23325A}"/>
              </a:ext>
            </a:extLst>
          </p:cNvPr>
          <p:cNvSpPr>
            <a:spLocks noGrp="1"/>
          </p:cNvSpPr>
          <p:nvPr>
            <p:ph type="title"/>
          </p:nvPr>
        </p:nvSpPr>
        <p:spPr>
          <a:xfrm>
            <a:off x="2750975" y="393117"/>
            <a:ext cx="10515600" cy="976978"/>
          </a:xfrm>
        </p:spPr>
        <p:txBody>
          <a:bodyPr>
            <a:normAutofit fontScale="90000"/>
          </a:bodyPr>
          <a:lstStyle/>
          <a:p>
            <a:r>
              <a:rPr lang="en-US" sz="4400" kern="0" dirty="0">
                <a:solidFill>
                  <a:srgbClr val="212529"/>
                </a:solidFill>
                <a:effectLst/>
                <a:latin typeface="Calibri" panose="020F0502020204030204" pitchFamily="34" charset="0"/>
                <a:ea typeface="Times New Roman" panose="02020603050405020304" pitchFamily="18" charset="0"/>
              </a:rPr>
              <a:t>Training and Education</a:t>
            </a:r>
            <a:br>
              <a:rPr lang="en-US" sz="4400" kern="0" dirty="0">
                <a:solidFill>
                  <a:srgbClr val="212529"/>
                </a:solidFill>
                <a:latin typeface="Calibri" panose="020F0502020204030204" pitchFamily="34"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B26BA5F-1839-E9B8-3489-2F7FE3531B91}"/>
              </a:ext>
            </a:extLst>
          </p:cNvPr>
          <p:cNvSpPr>
            <a:spLocks noGrp="1"/>
          </p:cNvSpPr>
          <p:nvPr>
            <p:ph idx="1"/>
          </p:nvPr>
        </p:nvSpPr>
        <p:spPr>
          <a:xfrm>
            <a:off x="614265" y="1503432"/>
            <a:ext cx="10515600" cy="5056086"/>
          </a:xfrm>
        </p:spPr>
        <p:txBody>
          <a:bodyPr>
            <a:normAutofit fontScale="85000" lnSpcReduction="20000"/>
          </a:bodyPr>
          <a:lstStyle/>
          <a:p>
            <a:pPr algn="just">
              <a:lnSpc>
                <a:spcPct val="107000"/>
              </a:lnSpc>
              <a:spcBef>
                <a:spcPts val="0"/>
              </a:spcBef>
              <a:buFont typeface="Courier New" panose="02070309020205020404" pitchFamily="49" charset="0"/>
              <a:buChar char="o"/>
            </a:pPr>
            <a:r>
              <a:rPr lang="en-US" sz="41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Workforce Development: Develop and test the effectiveness of new training mechanisms and/or modules for any component of the research workforce.</a:t>
            </a:r>
          </a:p>
          <a:p>
            <a:pPr marL="0" indent="0" algn="just">
              <a:lnSpc>
                <a:spcPct val="107000"/>
              </a:lnSpc>
              <a:spcBef>
                <a:spcPts val="0"/>
              </a:spcBef>
              <a:buNone/>
            </a:pPr>
            <a:endParaRPr lang="en-US" sz="4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buFont typeface="Courier New" panose="02070309020205020404" pitchFamily="49" charset="0"/>
              <a:buChar char="o"/>
            </a:pPr>
            <a:r>
              <a:rPr lang="en-US" sz="41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Rigor and Reproducibility: Create novel training in Rigor and Reproducibility. </a:t>
            </a:r>
          </a:p>
          <a:p>
            <a:pPr marL="0" indent="0" algn="just">
              <a:lnSpc>
                <a:spcPct val="107000"/>
              </a:lnSpc>
              <a:spcBef>
                <a:spcPts val="0"/>
              </a:spcBef>
              <a:buNone/>
            </a:pPr>
            <a:endParaRPr lang="en-US" sz="4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buFont typeface="Courier New" panose="02070309020205020404" pitchFamily="49" charset="0"/>
              <a:buChar char="o"/>
            </a:pPr>
            <a:r>
              <a:rPr lang="en-US" sz="4100" kern="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Regulatory Knowledge: Evaluate new approaches to regulatory knowledge and compliance across the spectrum of clinical and translational research. </a:t>
            </a:r>
            <a:endParaRPr lang="en-US" sz="4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2883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89913-84D4-B2FD-7243-BAFC55C02835}"/>
              </a:ext>
            </a:extLst>
          </p:cNvPr>
          <p:cNvSpPr>
            <a:spLocks noGrp="1"/>
          </p:cNvSpPr>
          <p:nvPr>
            <p:ph type="title"/>
          </p:nvPr>
        </p:nvSpPr>
        <p:spPr/>
        <p:txBody>
          <a:bodyPr/>
          <a:lstStyle/>
          <a:p>
            <a:r>
              <a:rPr lang="en-US" dirty="0"/>
              <a:t>Budget and Project Length</a:t>
            </a:r>
          </a:p>
        </p:txBody>
      </p:sp>
      <p:sp>
        <p:nvSpPr>
          <p:cNvPr id="3" name="Content Placeholder 2">
            <a:extLst>
              <a:ext uri="{FF2B5EF4-FFF2-40B4-BE49-F238E27FC236}">
                <a16:creationId xmlns:a16="http://schemas.microsoft.com/office/drawing/2014/main" id="{7566A703-952D-13BC-40FF-8DC80221EE54}"/>
              </a:ext>
            </a:extLst>
          </p:cNvPr>
          <p:cNvSpPr>
            <a:spLocks noGrp="1"/>
          </p:cNvSpPr>
          <p:nvPr>
            <p:ph idx="1"/>
          </p:nvPr>
        </p:nvSpPr>
        <p:spPr/>
        <p:txBody>
          <a:bodyPr>
            <a:normAutofit fontScale="92500" lnSpcReduction="10000"/>
          </a:bodyPr>
          <a:lstStyle/>
          <a:p>
            <a:r>
              <a:rPr lang="en-US" dirty="0"/>
              <a:t>Up to $40,000</a:t>
            </a:r>
          </a:p>
          <a:p>
            <a:r>
              <a:rPr lang="en-US" dirty="0"/>
              <a:t>Project Duration: 6-9 months*</a:t>
            </a:r>
          </a:p>
          <a:p>
            <a:r>
              <a:rPr lang="en-US" dirty="0"/>
              <a:t>Start-date:</a:t>
            </a:r>
          </a:p>
          <a:p>
            <a:pPr lvl="1"/>
            <a:r>
              <a:rPr lang="en-US" dirty="0"/>
              <a:t>Depends on regulatory review/approval requirement</a:t>
            </a:r>
          </a:p>
          <a:p>
            <a:pPr lvl="1"/>
            <a:r>
              <a:rPr lang="en-US" dirty="0"/>
              <a:t>NCATS approval</a:t>
            </a:r>
          </a:p>
          <a:p>
            <a:r>
              <a:rPr lang="en-US" b="1" u="sng" dirty="0">
                <a:solidFill>
                  <a:srgbClr val="333333"/>
                </a:solidFill>
                <a:effectLst/>
                <a:latin typeface="Calibri" panose="020F0502020204030204" pitchFamily="34" charset="0"/>
                <a:ea typeface="Calibri" panose="020F0502020204030204" pitchFamily="34" charset="0"/>
              </a:rPr>
              <a:t>Carryover of funding is prohibited as are no cost extensions</a:t>
            </a:r>
            <a:r>
              <a:rPr lang="en-US" dirty="0">
                <a:effectLst/>
              </a:rPr>
              <a:t> </a:t>
            </a:r>
          </a:p>
          <a:p>
            <a:endParaRPr lang="en-US" dirty="0"/>
          </a:p>
          <a:p>
            <a:endParaRPr lang="en-US" dirty="0"/>
          </a:p>
          <a:p>
            <a:endParaRPr lang="en-US" dirty="0"/>
          </a:p>
          <a:p>
            <a:pPr marL="0" indent="0">
              <a:buNone/>
            </a:pPr>
            <a:r>
              <a:rPr lang="en-US" dirty="0"/>
              <a:t>*In future years, duration will be up to 12 months</a:t>
            </a:r>
          </a:p>
          <a:p>
            <a:pPr lvl="1"/>
            <a:endParaRPr lang="en-US" dirty="0"/>
          </a:p>
        </p:txBody>
      </p:sp>
    </p:spTree>
    <p:extLst>
      <p:ext uri="{BB962C8B-B14F-4D97-AF65-F5344CB8AC3E}">
        <p14:creationId xmlns:p14="http://schemas.microsoft.com/office/powerpoint/2010/main" val="295440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FF5C4-A48F-1299-CC2C-875008B364F6}"/>
              </a:ext>
            </a:extLst>
          </p:cNvPr>
          <p:cNvSpPr>
            <a:spLocks noGrp="1"/>
          </p:cNvSpPr>
          <p:nvPr>
            <p:ph type="title"/>
          </p:nvPr>
        </p:nvSpPr>
        <p:spPr>
          <a:xfrm>
            <a:off x="838200" y="206477"/>
            <a:ext cx="10515600" cy="1091381"/>
          </a:xfrm>
        </p:spPr>
        <p:txBody>
          <a:bodyPr/>
          <a:lstStyle/>
          <a:p>
            <a:r>
              <a:rPr lang="en-US" dirty="0"/>
              <a:t>PI/Co-PI Eligibility</a:t>
            </a:r>
          </a:p>
        </p:txBody>
      </p:sp>
      <p:sp>
        <p:nvSpPr>
          <p:cNvPr id="3" name="Content Placeholder 2">
            <a:extLst>
              <a:ext uri="{FF2B5EF4-FFF2-40B4-BE49-F238E27FC236}">
                <a16:creationId xmlns:a16="http://schemas.microsoft.com/office/drawing/2014/main" id="{9A493ECD-570C-F2D4-98C6-8E284AC3ED6A}"/>
              </a:ext>
            </a:extLst>
          </p:cNvPr>
          <p:cNvSpPr>
            <a:spLocks noGrp="1"/>
          </p:cNvSpPr>
          <p:nvPr>
            <p:ph idx="1"/>
          </p:nvPr>
        </p:nvSpPr>
        <p:spPr>
          <a:xfrm>
            <a:off x="838200" y="1297858"/>
            <a:ext cx="10515600" cy="5353665"/>
          </a:xfrm>
        </p:spPr>
        <p:txBody>
          <a:bodyPr>
            <a:normAutofit lnSpcReduction="10000"/>
          </a:bodyPr>
          <a:lstStyle/>
          <a:p>
            <a:r>
              <a:rPr lang="en-US" sz="2400" dirty="0">
                <a:solidFill>
                  <a:srgbClr val="333333"/>
                </a:solidFill>
                <a:latin typeface="Calibri" panose="020F0502020204030204" pitchFamily="34" charset="0"/>
                <a:ea typeface="Calibri" panose="020F0502020204030204" pitchFamily="34" charset="0"/>
              </a:rPr>
              <a:t>B</a:t>
            </a:r>
            <a:r>
              <a:rPr lang="en-US" sz="2400" dirty="0">
                <a:solidFill>
                  <a:srgbClr val="333333"/>
                </a:solidFill>
                <a:effectLst/>
                <a:latin typeface="Calibri" panose="020F0502020204030204" pitchFamily="34" charset="0"/>
                <a:ea typeface="Calibri" panose="020F0502020204030204" pitchFamily="34" charset="0"/>
              </a:rPr>
              <a:t>e well suited to the project</a:t>
            </a:r>
          </a:p>
          <a:p>
            <a:r>
              <a:rPr lang="en-US" sz="2400" dirty="0">
                <a:solidFill>
                  <a:srgbClr val="333333"/>
                </a:solidFill>
                <a:latin typeface="Calibri" panose="020F0502020204030204" pitchFamily="34" charset="0"/>
                <a:ea typeface="Calibri" panose="020F0502020204030204" pitchFamily="34" charset="0"/>
              </a:rPr>
              <a:t>C</a:t>
            </a:r>
            <a:r>
              <a:rPr lang="en-US" sz="2400" dirty="0">
                <a:solidFill>
                  <a:srgbClr val="333333"/>
                </a:solidFill>
                <a:effectLst/>
                <a:latin typeface="Calibri" panose="020F0502020204030204" pitchFamily="34" charset="0"/>
                <a:ea typeface="Calibri" panose="020F0502020204030204" pitchFamily="34" charset="0"/>
              </a:rPr>
              <a:t>an devote sufficient effort to complete the proposed aims</a:t>
            </a:r>
          </a:p>
          <a:p>
            <a:r>
              <a:rPr lang="en-US" sz="2400" dirty="0">
                <a:solidFill>
                  <a:srgbClr val="333333"/>
                </a:solidFill>
                <a:latin typeface="Calibri" panose="020F0502020204030204" pitchFamily="34" charset="0"/>
                <a:ea typeface="Calibri" panose="020F0502020204030204" pitchFamily="34" charset="0"/>
              </a:rPr>
              <a:t>A</a:t>
            </a:r>
            <a:r>
              <a:rPr lang="en-US" sz="2400" dirty="0">
                <a:solidFill>
                  <a:srgbClr val="333333"/>
                </a:solidFill>
                <a:effectLst/>
                <a:latin typeface="Calibri" panose="020F0502020204030204" pitchFamily="34" charset="0"/>
                <a:ea typeface="Calibri" panose="020F0502020204030204" pitchFamily="34" charset="0"/>
              </a:rPr>
              <a:t>ppropriate experience and training to lead this project</a:t>
            </a:r>
          </a:p>
          <a:p>
            <a:r>
              <a:rPr lang="en-US" sz="2400" dirty="0">
                <a:solidFill>
                  <a:srgbClr val="333333"/>
                </a:solidFill>
                <a:latin typeface="Calibri" panose="020F0502020204030204" pitchFamily="34" charset="0"/>
                <a:ea typeface="Calibri" panose="020F0502020204030204" pitchFamily="34" charset="0"/>
              </a:rPr>
              <a:t>D</a:t>
            </a:r>
            <a:r>
              <a:rPr lang="en-US" sz="2400" dirty="0">
                <a:solidFill>
                  <a:srgbClr val="333333"/>
                </a:solidFill>
                <a:effectLst/>
                <a:latin typeface="Calibri" panose="020F0502020204030204" pitchFamily="34" charset="0"/>
                <a:ea typeface="Calibri" panose="020F0502020204030204" pitchFamily="34" charset="0"/>
              </a:rPr>
              <a:t>emonstrated an ongoing record of accomplishments in their field(s). </a:t>
            </a:r>
          </a:p>
          <a:p>
            <a:r>
              <a:rPr lang="en-US" sz="2400" dirty="0">
                <a:solidFill>
                  <a:srgbClr val="333333"/>
                </a:solidFill>
                <a:effectLst/>
                <a:latin typeface="Calibri" panose="020F0502020204030204" pitchFamily="34" charset="0"/>
                <a:ea typeface="Calibri" panose="020F0502020204030204" pitchFamily="34" charset="0"/>
              </a:rPr>
              <a:t>If the project is collaborative or multi-PD/PI, the investigators should have complementary and integrated expertise </a:t>
            </a:r>
          </a:p>
          <a:p>
            <a:r>
              <a:rPr lang="en-US" sz="2400" dirty="0">
                <a:solidFill>
                  <a:srgbClr val="333333"/>
                </a:solidFill>
                <a:effectLst/>
                <a:latin typeface="Calibri" panose="020F0502020204030204" pitchFamily="34" charset="0"/>
                <a:ea typeface="Calibri" panose="020F0502020204030204" pitchFamily="34" charset="0"/>
              </a:rPr>
              <a:t>PI(s) must: </a:t>
            </a:r>
          </a:p>
          <a:p>
            <a:pPr lvl="1"/>
            <a:r>
              <a:rPr lang="en-US" sz="1800" dirty="0">
                <a:solidFill>
                  <a:srgbClr val="333333"/>
                </a:solidFill>
                <a:effectLst/>
                <a:latin typeface="Calibri" panose="020F0502020204030204" pitchFamily="34" charset="0"/>
                <a:ea typeface="Calibri" panose="020F0502020204030204" pitchFamily="34" charset="0"/>
              </a:rPr>
              <a:t>have a primary affiliation with the Alliance Partners of NJ ACTS (Rutgers, Princeton, NJIT, or RWJ Barnabas Health)</a:t>
            </a:r>
          </a:p>
          <a:p>
            <a:pPr lvl="1"/>
            <a:r>
              <a:rPr lang="en-US" sz="1800" dirty="0">
                <a:solidFill>
                  <a:srgbClr val="333333"/>
                </a:solidFill>
                <a:effectLst/>
                <a:latin typeface="Calibri" panose="020F0502020204030204" pitchFamily="34" charset="0"/>
                <a:ea typeface="Calibri" panose="020F0502020204030204" pitchFamily="34" charset="0"/>
              </a:rPr>
              <a:t>hold a faculty or equivalent position</a:t>
            </a:r>
          </a:p>
          <a:p>
            <a:pPr lvl="1"/>
            <a:r>
              <a:rPr lang="en-US" sz="1800" b="0" dirty="0">
                <a:effectLst/>
                <a:latin typeface="Calibri" panose="020F0502020204030204" pitchFamily="34" charset="0"/>
                <a:ea typeface="Times New Roman" panose="02020603050405020304" pitchFamily="18" charset="0"/>
              </a:rPr>
              <a:t>Postdoctoral fellows, residents and clinical fellows may serve as Co-I’s, provided their mentors are from one of the four partnering institutions. </a:t>
            </a:r>
            <a:endParaRPr lang="en-US" sz="1800" b="1" dirty="0">
              <a:effectLst/>
              <a:latin typeface="Times New Roman" panose="02020603050405020304" pitchFamily="18" charset="0"/>
              <a:ea typeface="Times New Roman" panose="02020603050405020304" pitchFamily="18" charset="0"/>
            </a:endParaRPr>
          </a:p>
          <a:p>
            <a:r>
              <a:rPr lang="en-US" sz="2400" kern="100" dirty="0">
                <a:effectLst/>
                <a:latin typeface="Calibri" panose="020F0502020204030204" pitchFamily="34" charset="0"/>
                <a:ea typeface="Calibri" panose="020F0502020204030204" pitchFamily="34" charset="0"/>
                <a:cs typeface="Calibri" panose="020F0502020204030204" pitchFamily="34" charset="0"/>
              </a:rPr>
              <a:t>PIs/Co-PIs are limited to one application per cycle. </a:t>
            </a:r>
          </a:p>
          <a:p>
            <a:pPr lvl="1"/>
            <a:r>
              <a:rPr lang="en-US" sz="1800" kern="100" dirty="0">
                <a:effectLst/>
                <a:latin typeface="Calibri" panose="020F0502020204030204" pitchFamily="34" charset="0"/>
                <a:ea typeface="Calibri" panose="020F0502020204030204" pitchFamily="34" charset="0"/>
                <a:cs typeface="Calibri" panose="020F0502020204030204" pitchFamily="34" charset="0"/>
              </a:rPr>
              <a:t>The sole exception is clinicians who may have a specific expertise or patient populations and be relevant to more than one proposal. Eligibility for this exception should be clearly described in both the LOI and the</a:t>
            </a:r>
            <a:r>
              <a:rPr lang="en-US" sz="1800" kern="100" spc="-45" dirty="0">
                <a:effectLst/>
                <a:latin typeface="Calibri" panose="020F0502020204030204" pitchFamily="34" charset="0"/>
                <a:ea typeface="Calibri" panose="020F0502020204030204" pitchFamily="34" charset="0"/>
                <a:cs typeface="Calibri" panose="020F0502020204030204" pitchFamily="34"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application.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80571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p:txBody>
          <a:bodyPr/>
          <a:lstStyle/>
          <a:p>
            <a:r>
              <a:rPr lang="en-US" b="1" dirty="0"/>
              <a:t>   Application Process: Letter of Intent</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38200" y="1518556"/>
            <a:ext cx="10515600" cy="4915373"/>
          </a:xfrm>
        </p:spPr>
        <p:txBody>
          <a:bodyPr>
            <a:normAutofit fontScale="92500" lnSpcReduction="10000"/>
          </a:bodyPr>
          <a:lstStyle/>
          <a:p>
            <a:pPr marL="457200" lvl="1" indent="0">
              <a:buNone/>
            </a:pPr>
            <a:endParaRPr lang="en-US" dirty="0"/>
          </a:p>
          <a:p>
            <a:r>
              <a:rPr lang="en-US" b="1" dirty="0">
                <a:solidFill>
                  <a:srgbClr val="FF0000"/>
                </a:solidFill>
              </a:rPr>
              <a:t>Required</a:t>
            </a:r>
            <a:r>
              <a:rPr lang="en-US" b="1" dirty="0"/>
              <a:t> </a:t>
            </a:r>
          </a:p>
          <a:p>
            <a:r>
              <a:rPr lang="en-US" dirty="0"/>
              <a:t>Due May 17, 2024 (5:00 pm)</a:t>
            </a:r>
          </a:p>
          <a:p>
            <a:r>
              <a:rPr lang="en-US" dirty="0"/>
              <a:t>LOI Form available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https://redcap.rwjms.rutgers.edu/surveys/?s=N3FHW8AJ43D7KPJL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US" dirty="0" err="1"/>
              <a:t>REDCap</a:t>
            </a:r>
            <a:r>
              <a:rPr lang="en-US" dirty="0"/>
              <a:t> Form: Title, Co-PIs, Draft Abstract and Draft Specific Aims</a:t>
            </a:r>
          </a:p>
          <a:p>
            <a:r>
              <a:rPr lang="en-US" dirty="0"/>
              <a:t>Purpose: </a:t>
            </a:r>
          </a:p>
          <a:p>
            <a:pPr lvl="1"/>
            <a:r>
              <a:rPr lang="en-US" dirty="0"/>
              <a:t>Ensure match between RFA and project</a:t>
            </a:r>
          </a:p>
          <a:p>
            <a:pPr lvl="2"/>
            <a:r>
              <a:rPr lang="en-US" dirty="0"/>
              <a:t>Specifically ensure responsiveness as Translational Science and not Translational Research</a:t>
            </a:r>
          </a:p>
          <a:p>
            <a:pPr lvl="1"/>
            <a:r>
              <a:rPr lang="en-US" dirty="0"/>
              <a:t>Assess competitiveness</a:t>
            </a:r>
          </a:p>
          <a:p>
            <a:pPr lvl="1"/>
            <a:r>
              <a:rPr lang="en-US" dirty="0"/>
              <a:t>Allow leaders to start matching reviewers to projects</a:t>
            </a:r>
          </a:p>
          <a:p>
            <a:r>
              <a:rPr lang="en-US" dirty="0"/>
              <a:t>Institutional sign-off: Not required for LOI</a:t>
            </a:r>
          </a:p>
          <a:p>
            <a:r>
              <a:rPr lang="en-US" dirty="0"/>
              <a:t>Notification by May 22 if deemed eligible or not</a:t>
            </a:r>
          </a:p>
          <a:p>
            <a:pPr lvl="1"/>
            <a:endParaRPr lang="en-US" dirty="0"/>
          </a:p>
          <a:p>
            <a:endParaRPr lang="en-US" dirty="0"/>
          </a:p>
          <a:p>
            <a:pPr marL="0" lvl="0" indent="0">
              <a:buNone/>
            </a:pPr>
            <a:endParaRPr lang="en-US" dirty="0"/>
          </a:p>
          <a:p>
            <a:endParaRPr lang="en-US" dirty="0"/>
          </a:p>
        </p:txBody>
      </p:sp>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pic>
        <p:nvPicPr>
          <p:cNvPr id="7" name="Picture 6">
            <a:extLst>
              <a:ext uri="{FF2B5EF4-FFF2-40B4-BE49-F238E27FC236}">
                <a16:creationId xmlns:a16="http://schemas.microsoft.com/office/drawing/2014/main" id="{DF11CF6D-3735-3245-A00B-ECEC4028A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4841" y="630355"/>
            <a:ext cx="2585321" cy="585216"/>
          </a:xfrm>
          <a:prstGeom prst="rect">
            <a:avLst/>
          </a:prstGeom>
        </p:spPr>
      </p:pic>
    </p:spTree>
    <p:extLst>
      <p:ext uri="{BB962C8B-B14F-4D97-AF65-F5344CB8AC3E}">
        <p14:creationId xmlns:p14="http://schemas.microsoft.com/office/powerpoint/2010/main" val="2149137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233F-F990-0A3C-1959-7206808CA303}"/>
              </a:ext>
            </a:extLst>
          </p:cNvPr>
          <p:cNvSpPr>
            <a:spLocks noGrp="1"/>
          </p:cNvSpPr>
          <p:nvPr>
            <p:ph type="title"/>
          </p:nvPr>
        </p:nvSpPr>
        <p:spPr>
          <a:xfrm>
            <a:off x="838200" y="1"/>
            <a:ext cx="10515600" cy="929147"/>
          </a:xfrm>
        </p:spPr>
        <p:txBody>
          <a:bodyPr/>
          <a:lstStyle/>
          <a:p>
            <a:r>
              <a:rPr lang="en-US" b="1" dirty="0"/>
              <a:t>Application Components</a:t>
            </a:r>
          </a:p>
        </p:txBody>
      </p:sp>
      <p:sp>
        <p:nvSpPr>
          <p:cNvPr id="3" name="Content Placeholder 2">
            <a:extLst>
              <a:ext uri="{FF2B5EF4-FFF2-40B4-BE49-F238E27FC236}">
                <a16:creationId xmlns:a16="http://schemas.microsoft.com/office/drawing/2014/main" id="{C37307A4-326A-1D94-27E1-ED5C15097B11}"/>
              </a:ext>
            </a:extLst>
          </p:cNvPr>
          <p:cNvSpPr>
            <a:spLocks noGrp="1"/>
          </p:cNvSpPr>
          <p:nvPr>
            <p:ph idx="1"/>
          </p:nvPr>
        </p:nvSpPr>
        <p:spPr>
          <a:xfrm>
            <a:off x="838200" y="1047135"/>
            <a:ext cx="10515600" cy="5129828"/>
          </a:xfrm>
        </p:spPr>
        <p:txBody>
          <a:bodyPr>
            <a:normAutofit fontScale="92500" lnSpcReduction="10000"/>
          </a:bodyPr>
          <a:lstStyle/>
          <a:p>
            <a:r>
              <a:rPr lang="en-US" dirty="0"/>
              <a:t>Program Specific Form</a:t>
            </a:r>
          </a:p>
          <a:p>
            <a:r>
              <a:rPr lang="en-US" dirty="0"/>
              <a:t>Abstract: up to ½ page</a:t>
            </a:r>
          </a:p>
          <a:p>
            <a:r>
              <a:rPr lang="en-US" dirty="0"/>
              <a:t>Specific Aims: up to ½ page</a:t>
            </a:r>
          </a:p>
          <a:p>
            <a:r>
              <a:rPr lang="en-US" dirty="0"/>
              <a:t>Research Strategy: up to 3 pages</a:t>
            </a:r>
          </a:p>
          <a:p>
            <a:pPr lvl="1"/>
            <a:r>
              <a:rPr lang="en-US" dirty="0"/>
              <a:t>Background/Preliminary Data</a:t>
            </a:r>
          </a:p>
          <a:p>
            <a:pPr lvl="1"/>
            <a:r>
              <a:rPr lang="en-US" dirty="0"/>
              <a:t>Research Plan</a:t>
            </a:r>
          </a:p>
          <a:p>
            <a:pPr lvl="2"/>
            <a:r>
              <a:rPr lang="en-US" dirty="0"/>
              <a:t>Objective</a:t>
            </a:r>
          </a:p>
          <a:p>
            <a:pPr lvl="2"/>
            <a:r>
              <a:rPr lang="en-US" dirty="0"/>
              <a:t>Approach</a:t>
            </a:r>
          </a:p>
          <a:p>
            <a:pPr lvl="2"/>
            <a:r>
              <a:rPr lang="en-US" dirty="0"/>
              <a:t>Milestones </a:t>
            </a:r>
          </a:p>
          <a:p>
            <a:pPr lvl="2"/>
            <a:r>
              <a:rPr lang="en-US" dirty="0"/>
              <a:t>Deliverables</a:t>
            </a:r>
          </a:p>
          <a:p>
            <a:pPr lvl="2"/>
            <a:r>
              <a:rPr lang="en-US" dirty="0"/>
              <a:t>Anticipated Impact</a:t>
            </a:r>
          </a:p>
          <a:p>
            <a:r>
              <a:rPr lang="en-US" dirty="0"/>
              <a:t>How will project lead to independent funding: up to 1 page</a:t>
            </a:r>
          </a:p>
          <a:p>
            <a:r>
              <a:rPr lang="en-US" dirty="0"/>
              <a:t>Project Timeline by Month: up to 1 page</a:t>
            </a:r>
          </a:p>
          <a:p>
            <a:endParaRPr lang="en-US" dirty="0"/>
          </a:p>
        </p:txBody>
      </p:sp>
    </p:spTree>
    <p:extLst>
      <p:ext uri="{BB962C8B-B14F-4D97-AF65-F5344CB8AC3E}">
        <p14:creationId xmlns:p14="http://schemas.microsoft.com/office/powerpoint/2010/main" val="1424480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a:xfrm>
            <a:off x="1027392" y="365125"/>
            <a:ext cx="10515600" cy="1325563"/>
          </a:xfrm>
        </p:spPr>
        <p:txBody>
          <a:bodyPr/>
          <a:lstStyle/>
          <a:p>
            <a:r>
              <a:rPr lang="en-US" b="1" dirty="0"/>
              <a:t>	         Pilot Studies Co-Leads	</a:t>
            </a:r>
          </a:p>
        </p:txBody>
      </p:sp>
      <p:pic>
        <p:nvPicPr>
          <p:cNvPr id="9" name="Content Placeholder 8">
            <a:extLst>
              <a:ext uri="{FF2B5EF4-FFF2-40B4-BE49-F238E27FC236}">
                <a16:creationId xmlns:a16="http://schemas.microsoft.com/office/drawing/2014/main" id="{D140FEF0-F1A6-5442-B6CC-880C110F4625}"/>
              </a:ext>
            </a:extLst>
          </p:cNvPr>
          <p:cNvPicPr>
            <a:picLocks noGrp="1" noChangeAspect="1"/>
          </p:cNvPicPr>
          <p:nvPr>
            <p:ph idx="1"/>
          </p:nvPr>
        </p:nvPicPr>
        <p:blipFill>
          <a:blip r:embed="rId2"/>
          <a:stretch>
            <a:fillRect/>
          </a:stretch>
        </p:blipFill>
        <p:spPr>
          <a:xfrm>
            <a:off x="6380255" y="1502146"/>
            <a:ext cx="2563995" cy="2374069"/>
          </a:xfrm>
          <a:prstGeom prst="rect">
            <a:avLst/>
          </a:prstGeom>
        </p:spPr>
      </p:pic>
      <p:grpSp>
        <p:nvGrpSpPr>
          <p:cNvPr id="14" name="Group 13">
            <a:extLst>
              <a:ext uri="{FF2B5EF4-FFF2-40B4-BE49-F238E27FC236}">
                <a16:creationId xmlns:a16="http://schemas.microsoft.com/office/drawing/2014/main" id="{0508391F-A983-0940-BE20-BA8613927E68}"/>
              </a:ext>
            </a:extLst>
          </p:cNvPr>
          <p:cNvGrpSpPr/>
          <p:nvPr/>
        </p:nvGrpSpPr>
        <p:grpSpPr>
          <a:xfrm>
            <a:off x="239059" y="313445"/>
            <a:ext cx="8705191" cy="6827661"/>
            <a:chOff x="239059" y="313445"/>
            <a:chExt cx="8705191" cy="6827661"/>
          </a:xfrm>
        </p:grpSpPr>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59" y="313445"/>
              <a:ext cx="1198282" cy="1198282"/>
            </a:xfrm>
            <a:prstGeom prst="rect">
              <a:avLst/>
            </a:prstGeom>
          </p:spPr>
        </p:pic>
        <p:sp>
          <p:nvSpPr>
            <p:cNvPr id="12" name="TextBox 11">
              <a:extLst>
                <a:ext uri="{FF2B5EF4-FFF2-40B4-BE49-F238E27FC236}">
                  <a16:creationId xmlns:a16="http://schemas.microsoft.com/office/drawing/2014/main" id="{B6BED9AE-1FF4-B24C-9937-891E92ABE3E1}"/>
                </a:ext>
              </a:extLst>
            </p:cNvPr>
            <p:cNvSpPr txBox="1"/>
            <p:nvPr/>
          </p:nvSpPr>
          <p:spPr>
            <a:xfrm>
              <a:off x="3355348" y="6494775"/>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solidFill>
                  <a:srgbClr val="C00000"/>
                </a:solidFill>
              </a:endParaRPr>
            </a:p>
          </p:txBody>
        </p:sp>
      </p:grpSp>
      <p:pic>
        <p:nvPicPr>
          <p:cNvPr id="4" name="Picture 3">
            <a:extLst>
              <a:ext uri="{FF2B5EF4-FFF2-40B4-BE49-F238E27FC236}">
                <a16:creationId xmlns:a16="http://schemas.microsoft.com/office/drawing/2014/main" id="{B1A5B512-2169-FC44-9C0B-66F121D72762}"/>
              </a:ext>
            </a:extLst>
          </p:cNvPr>
          <p:cNvPicPr>
            <a:picLocks noChangeAspect="1"/>
          </p:cNvPicPr>
          <p:nvPr/>
        </p:nvPicPr>
        <p:blipFill>
          <a:blip r:embed="rId4"/>
          <a:stretch>
            <a:fillRect/>
          </a:stretch>
        </p:blipFill>
        <p:spPr>
          <a:xfrm>
            <a:off x="808978" y="4169045"/>
            <a:ext cx="2178306" cy="2211014"/>
          </a:xfrm>
          <a:prstGeom prst="rect">
            <a:avLst/>
          </a:prstGeom>
        </p:spPr>
      </p:pic>
      <p:sp>
        <p:nvSpPr>
          <p:cNvPr id="6" name="TextBox 5">
            <a:extLst>
              <a:ext uri="{FF2B5EF4-FFF2-40B4-BE49-F238E27FC236}">
                <a16:creationId xmlns:a16="http://schemas.microsoft.com/office/drawing/2014/main" id="{65ECB819-6753-3C48-8B1F-459BEE7209A2}"/>
              </a:ext>
            </a:extLst>
          </p:cNvPr>
          <p:cNvSpPr txBox="1"/>
          <p:nvPr/>
        </p:nvSpPr>
        <p:spPr>
          <a:xfrm>
            <a:off x="3142048" y="4706873"/>
            <a:ext cx="3234080" cy="772531"/>
          </a:xfrm>
          <a:prstGeom prst="rect">
            <a:avLst/>
          </a:prstGeom>
          <a:noFill/>
        </p:spPr>
        <p:txBody>
          <a:bodyPr wrap="square" rtlCol="0">
            <a:noAutofit/>
          </a:bodyPr>
          <a:lstStyle/>
          <a:p>
            <a:r>
              <a:rPr lang="en-US" dirty="0"/>
              <a:t>Samuel Wang, PhD</a:t>
            </a:r>
          </a:p>
          <a:p>
            <a:r>
              <a:rPr lang="en-US" dirty="0"/>
              <a:t>Professor</a:t>
            </a:r>
            <a:br>
              <a:rPr lang="en-US" dirty="0"/>
            </a:br>
            <a:r>
              <a:rPr lang="en-US" dirty="0"/>
              <a:t>Princeton Neuroscience Institute </a:t>
            </a:r>
          </a:p>
          <a:p>
            <a:r>
              <a:rPr lang="en-US" dirty="0"/>
              <a:t>Princeton University</a:t>
            </a:r>
          </a:p>
        </p:txBody>
      </p:sp>
      <p:sp>
        <p:nvSpPr>
          <p:cNvPr id="7" name="TextBox 6">
            <a:extLst>
              <a:ext uri="{FF2B5EF4-FFF2-40B4-BE49-F238E27FC236}">
                <a16:creationId xmlns:a16="http://schemas.microsoft.com/office/drawing/2014/main" id="{C33B16C4-A872-1347-AD58-66D20035A759}"/>
              </a:ext>
            </a:extLst>
          </p:cNvPr>
          <p:cNvSpPr txBox="1"/>
          <p:nvPr/>
        </p:nvSpPr>
        <p:spPr>
          <a:xfrm>
            <a:off x="3132500" y="1504797"/>
            <a:ext cx="3562620" cy="646331"/>
          </a:xfrm>
          <a:prstGeom prst="rect">
            <a:avLst/>
          </a:prstGeom>
          <a:noFill/>
        </p:spPr>
        <p:txBody>
          <a:bodyPr wrap="square" rtlCol="0">
            <a:noAutofit/>
          </a:bodyPr>
          <a:lstStyle/>
          <a:p>
            <a:r>
              <a:rPr lang="en-US" dirty="0"/>
              <a:t>Arnold </a:t>
            </a:r>
            <a:r>
              <a:rPr lang="en-US" dirty="0" err="1"/>
              <a:t>Rabson</a:t>
            </a:r>
            <a:r>
              <a:rPr lang="en-US" dirty="0"/>
              <a:t>, MD</a:t>
            </a:r>
          </a:p>
          <a:p>
            <a:r>
              <a:rPr lang="en-US" dirty="0"/>
              <a:t>Laura Gallagher Chair of Developmental Biology and</a:t>
            </a:r>
          </a:p>
          <a:p>
            <a:r>
              <a:rPr lang="en-US" dirty="0"/>
              <a:t>Director, The Child Health Institute of New Jersey and </a:t>
            </a:r>
          </a:p>
          <a:p>
            <a:r>
              <a:rPr lang="en-US" dirty="0"/>
              <a:t>Professor of Pharmacology; Pediatrics, and Pathology and Laboratory Medicine; </a:t>
            </a:r>
          </a:p>
          <a:p>
            <a:r>
              <a:rPr lang="en-US" dirty="0"/>
              <a:t>Rutgers Robert Wood Johnson Medical School </a:t>
            </a:r>
          </a:p>
          <a:p>
            <a:endParaRPr lang="en-US" dirty="0"/>
          </a:p>
        </p:txBody>
      </p:sp>
      <p:sp>
        <p:nvSpPr>
          <p:cNvPr id="10" name="TextBox 9">
            <a:extLst>
              <a:ext uri="{FF2B5EF4-FFF2-40B4-BE49-F238E27FC236}">
                <a16:creationId xmlns:a16="http://schemas.microsoft.com/office/drawing/2014/main" id="{859E2A6D-449C-724B-B916-12E89299AEC2}"/>
              </a:ext>
            </a:extLst>
          </p:cNvPr>
          <p:cNvSpPr txBox="1"/>
          <p:nvPr/>
        </p:nvSpPr>
        <p:spPr>
          <a:xfrm>
            <a:off x="7848776" y="209005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F559E36C-665D-784F-9731-F8DD45EE1F2C}"/>
              </a:ext>
            </a:extLst>
          </p:cNvPr>
          <p:cNvPicPr>
            <a:picLocks noChangeAspect="1"/>
          </p:cNvPicPr>
          <p:nvPr/>
        </p:nvPicPr>
        <p:blipFill>
          <a:blip r:embed="rId5"/>
          <a:stretch>
            <a:fillRect/>
          </a:stretch>
        </p:blipFill>
        <p:spPr>
          <a:xfrm>
            <a:off x="833534" y="1448323"/>
            <a:ext cx="2020788" cy="2611569"/>
          </a:xfrm>
          <a:prstGeom prst="rect">
            <a:avLst/>
          </a:prstGeom>
        </p:spPr>
      </p:pic>
      <p:sp>
        <p:nvSpPr>
          <p:cNvPr id="16" name="TextBox 15">
            <a:extLst>
              <a:ext uri="{FF2B5EF4-FFF2-40B4-BE49-F238E27FC236}">
                <a16:creationId xmlns:a16="http://schemas.microsoft.com/office/drawing/2014/main" id="{CC3B79B4-F6F6-B74A-AEF2-29E96F77219A}"/>
              </a:ext>
            </a:extLst>
          </p:cNvPr>
          <p:cNvSpPr txBox="1"/>
          <p:nvPr/>
        </p:nvSpPr>
        <p:spPr>
          <a:xfrm>
            <a:off x="9187163" y="1511727"/>
            <a:ext cx="2859577" cy="2031325"/>
          </a:xfrm>
          <a:prstGeom prst="rect">
            <a:avLst/>
          </a:prstGeom>
          <a:noFill/>
        </p:spPr>
        <p:txBody>
          <a:bodyPr wrap="square" rtlCol="0">
            <a:spAutoFit/>
          </a:bodyPr>
          <a:lstStyle/>
          <a:p>
            <a:r>
              <a:rPr lang="en-US" dirty="0"/>
              <a:t>Guiling (Grace) Wang, PhD</a:t>
            </a:r>
          </a:p>
          <a:p>
            <a:r>
              <a:rPr lang="en-US"/>
              <a:t>Distinguished Professor</a:t>
            </a:r>
            <a:endParaRPr lang="en-US" dirty="0"/>
          </a:p>
          <a:p>
            <a:r>
              <a:rPr lang="en-US" dirty="0"/>
              <a:t>Associate Dean for Research</a:t>
            </a:r>
          </a:p>
          <a:p>
            <a:r>
              <a:rPr lang="en-US" dirty="0"/>
              <a:t>The Ying Wu College of Computing </a:t>
            </a:r>
          </a:p>
          <a:p>
            <a:r>
              <a:rPr lang="en-US" dirty="0"/>
              <a:t>New Jersey Institute of Technology </a:t>
            </a:r>
          </a:p>
        </p:txBody>
      </p:sp>
      <p:sp>
        <p:nvSpPr>
          <p:cNvPr id="3" name="TextBox 2">
            <a:extLst>
              <a:ext uri="{FF2B5EF4-FFF2-40B4-BE49-F238E27FC236}">
                <a16:creationId xmlns:a16="http://schemas.microsoft.com/office/drawing/2014/main" id="{01ACD6EC-6D13-EA1B-C96B-877942B4FE27}"/>
              </a:ext>
            </a:extLst>
          </p:cNvPr>
          <p:cNvSpPr txBox="1"/>
          <p:nvPr/>
        </p:nvSpPr>
        <p:spPr>
          <a:xfrm>
            <a:off x="9187163" y="3876214"/>
            <a:ext cx="2991168" cy="3416320"/>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Joseph Jaeger, DrPH, MPH</a:t>
            </a:r>
          </a:p>
          <a:p>
            <a:r>
              <a:rPr lang="en-US" dirty="0">
                <a:latin typeface="Calibri" panose="020F0502020204030204" pitchFamily="34" charset="0"/>
              </a:rPr>
              <a:t>AVP, Research RWJ Barnabas Health; Chief Academic Officer,</a:t>
            </a:r>
            <a:r>
              <a:rPr lang="en-US" dirty="0"/>
              <a:t> Monmouth Medical Ctr; Professor, Family Medicine &amp; Community Health &amp; Assoc Dean, Monmouth Medical Ctr; Asst Vice Chancellor, Graduate Medical Education</a:t>
            </a:r>
          </a:p>
          <a:p>
            <a:endParaRPr lang="en-US" dirty="0">
              <a:latin typeface="Calibri" panose="020F0502020204030204" pitchFamily="34" charset="0"/>
            </a:endParaRPr>
          </a:p>
          <a:p>
            <a:r>
              <a:rPr lang="en-US" dirty="0">
                <a:effectLst/>
              </a:rPr>
              <a:t> </a:t>
            </a:r>
            <a:endParaRPr lang="en-US" dirty="0"/>
          </a:p>
        </p:txBody>
      </p:sp>
      <p:pic>
        <p:nvPicPr>
          <p:cNvPr id="17" name="Picture 16" descr="A person in a suit and tie&#10;&#10;Description automatically generated">
            <a:extLst>
              <a:ext uri="{FF2B5EF4-FFF2-40B4-BE49-F238E27FC236}">
                <a16:creationId xmlns:a16="http://schemas.microsoft.com/office/drawing/2014/main" id="{DFBAA7CC-05E4-CB21-079C-48E401C066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6128" y="3899001"/>
            <a:ext cx="2546622" cy="2593874"/>
          </a:xfrm>
          <a:prstGeom prst="rect">
            <a:avLst/>
          </a:prstGeom>
        </p:spPr>
      </p:pic>
    </p:spTree>
    <p:extLst>
      <p:ext uri="{BB962C8B-B14F-4D97-AF65-F5344CB8AC3E}">
        <p14:creationId xmlns:p14="http://schemas.microsoft.com/office/powerpoint/2010/main" val="593186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4C24-B8A3-97E8-B810-5F1766E8780D}"/>
              </a:ext>
            </a:extLst>
          </p:cNvPr>
          <p:cNvSpPr>
            <a:spLocks noGrp="1"/>
          </p:cNvSpPr>
          <p:nvPr>
            <p:ph type="title"/>
          </p:nvPr>
        </p:nvSpPr>
        <p:spPr/>
        <p:txBody>
          <a:bodyPr/>
          <a:lstStyle/>
          <a:p>
            <a:r>
              <a:rPr lang="en-US" b="1" dirty="0"/>
              <a:t>Application Components, cont.</a:t>
            </a:r>
            <a:endParaRPr lang="en-US" dirty="0"/>
          </a:p>
        </p:txBody>
      </p:sp>
      <p:sp>
        <p:nvSpPr>
          <p:cNvPr id="3" name="Content Placeholder 2">
            <a:extLst>
              <a:ext uri="{FF2B5EF4-FFF2-40B4-BE49-F238E27FC236}">
                <a16:creationId xmlns:a16="http://schemas.microsoft.com/office/drawing/2014/main" id="{3F0AE67C-4839-EE29-4EED-4E42C00E734C}"/>
              </a:ext>
            </a:extLst>
          </p:cNvPr>
          <p:cNvSpPr>
            <a:spLocks noGrp="1"/>
          </p:cNvSpPr>
          <p:nvPr>
            <p:ph idx="1"/>
          </p:nvPr>
        </p:nvSpPr>
        <p:spPr/>
        <p:txBody>
          <a:bodyPr/>
          <a:lstStyle/>
          <a:p>
            <a:r>
              <a:rPr lang="en-US" dirty="0"/>
              <a:t>References</a:t>
            </a:r>
          </a:p>
          <a:p>
            <a:r>
              <a:rPr lang="en-US" dirty="0"/>
              <a:t>Resources and Environment</a:t>
            </a:r>
          </a:p>
          <a:p>
            <a:r>
              <a:rPr lang="en-US" dirty="0"/>
              <a:t>Other Support Information for Co-</a:t>
            </a:r>
            <a:r>
              <a:rPr lang="en-US" dirty="0" err="1"/>
              <a:t>Pis</a:t>
            </a:r>
            <a:endParaRPr lang="en-US" dirty="0"/>
          </a:p>
          <a:p>
            <a:r>
              <a:rPr lang="en-US" dirty="0"/>
              <a:t>Detailed Budget</a:t>
            </a:r>
          </a:p>
          <a:p>
            <a:r>
              <a:rPr lang="en-US" dirty="0"/>
              <a:t>NIH </a:t>
            </a:r>
            <a:r>
              <a:rPr lang="en-US" dirty="0" err="1"/>
              <a:t>Biosketch</a:t>
            </a:r>
            <a:r>
              <a:rPr lang="en-US" dirty="0"/>
              <a:t> for Co-PIs and Key Personnel</a:t>
            </a:r>
          </a:p>
          <a:p>
            <a:r>
              <a:rPr lang="en-US" dirty="0"/>
              <a:t>Letters of Support</a:t>
            </a:r>
          </a:p>
          <a:p>
            <a:endParaRPr lang="en-US" dirty="0"/>
          </a:p>
        </p:txBody>
      </p:sp>
    </p:spTree>
    <p:extLst>
      <p:ext uri="{BB962C8B-B14F-4D97-AF65-F5344CB8AC3E}">
        <p14:creationId xmlns:p14="http://schemas.microsoft.com/office/powerpoint/2010/main" val="1830298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p:txBody>
          <a:bodyPr/>
          <a:lstStyle/>
          <a:p>
            <a:r>
              <a:rPr lang="en-US" b="1" dirty="0"/>
              <a:t>	Application Review Process</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38200" y="1386348"/>
            <a:ext cx="10515600" cy="5047581"/>
          </a:xfrm>
        </p:spPr>
        <p:txBody>
          <a:bodyPr>
            <a:normAutofit/>
          </a:bodyPr>
          <a:lstStyle/>
          <a:p>
            <a:pPr marL="0" indent="0">
              <a:buNone/>
            </a:pPr>
            <a:endParaRPr lang="en-US" dirty="0"/>
          </a:p>
          <a:p>
            <a:r>
              <a:rPr lang="en-US" dirty="0"/>
              <a:t>Due: June 14, 2024 (5:00 pm) </a:t>
            </a:r>
          </a:p>
          <a:p>
            <a:r>
              <a:rPr lang="en-US" dirty="0"/>
              <a:t>Levels of Review:</a:t>
            </a:r>
          </a:p>
          <a:p>
            <a:pPr lvl="1"/>
            <a:r>
              <a:rPr lang="en-US" dirty="0"/>
              <a:t>Administrative Review</a:t>
            </a:r>
          </a:p>
          <a:p>
            <a:pPr lvl="1"/>
            <a:r>
              <a:rPr lang="en-US" dirty="0"/>
              <a:t>Initial Review:</a:t>
            </a:r>
          </a:p>
          <a:p>
            <a:pPr lvl="2"/>
            <a:r>
              <a:rPr lang="en-US" dirty="0"/>
              <a:t>Reviewers selected from:</a:t>
            </a:r>
          </a:p>
          <a:p>
            <a:pPr lvl="3"/>
            <a:r>
              <a:rPr lang="en-US" dirty="0"/>
              <a:t>Academy of Mentors</a:t>
            </a:r>
          </a:p>
          <a:p>
            <a:pPr lvl="3"/>
            <a:r>
              <a:rPr lang="en-US" dirty="0"/>
              <a:t>Previous pilot awardees</a:t>
            </a:r>
          </a:p>
          <a:p>
            <a:pPr lvl="3"/>
            <a:r>
              <a:rPr lang="en-US" dirty="0"/>
              <a:t>Prominent scientists in the field</a:t>
            </a:r>
          </a:p>
          <a:p>
            <a:pPr lvl="1"/>
            <a:r>
              <a:rPr lang="en-US" dirty="0"/>
              <a:t>Review by the Primary Review Committee</a:t>
            </a:r>
          </a:p>
          <a:p>
            <a:pPr lvl="1"/>
            <a:r>
              <a:rPr lang="en-US" dirty="0"/>
              <a:t>Final review and funding decision by </a:t>
            </a:r>
            <a:r>
              <a:rPr lang="en-US" dirty="0">
                <a:solidFill>
                  <a:srgbClr val="333333"/>
                </a:solidFill>
                <a:effectLst/>
                <a:latin typeface="Calibri" panose="020F0502020204030204" pitchFamily="34" charset="0"/>
                <a:ea typeface="Calibri" panose="020F0502020204030204" pitchFamily="34" charset="0"/>
              </a:rPr>
              <a:t>Executive Committee of Co-Leads from the Alliance partners </a:t>
            </a:r>
            <a:endParaRPr lang="en-US" sz="2800" dirty="0"/>
          </a:p>
          <a:p>
            <a:endParaRPr lang="en-US" dirty="0"/>
          </a:p>
        </p:txBody>
      </p:sp>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spTree>
    <p:extLst>
      <p:ext uri="{BB962C8B-B14F-4D97-AF65-F5344CB8AC3E}">
        <p14:creationId xmlns:p14="http://schemas.microsoft.com/office/powerpoint/2010/main" val="1996700270"/>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p:txBody>
          <a:bodyPr/>
          <a:lstStyle/>
          <a:p>
            <a:r>
              <a:rPr lang="en-US" b="1" dirty="0"/>
              <a:t>	Review Criteria</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38200" y="1518556"/>
            <a:ext cx="10515600" cy="4915373"/>
          </a:xfrm>
        </p:spPr>
        <p:txBody>
          <a:bodyPr>
            <a:normAutofit lnSpcReduction="10000"/>
          </a:bodyPr>
          <a:lstStyle/>
          <a:p>
            <a:pPr marL="0" indent="0">
              <a:buNone/>
            </a:pPr>
            <a:endParaRPr lang="en-US" dirty="0"/>
          </a:p>
          <a:p>
            <a:pPr marL="742950" marR="0" lvl="1" indent="-285750" algn="just">
              <a:lnSpc>
                <a:spcPct val="107000"/>
              </a:lnSpc>
              <a:spcBef>
                <a:spcPts val="0"/>
              </a:spcBef>
              <a:spcAft>
                <a:spcPts val="0"/>
              </a:spcAft>
              <a:buFont typeface="Symbol" pitchFamily="2" charset="2"/>
              <a:buChar char=""/>
            </a:pPr>
            <a:r>
              <a:rPr lang="en-US" kern="100" dirty="0">
                <a:solidFill>
                  <a:srgbClr val="333333"/>
                </a:solidFill>
                <a:effectLst/>
                <a:ea typeface="Calibri" panose="020F0502020204030204" pitchFamily="34" charset="0"/>
                <a:cs typeface="Calibri" panose="020F0502020204030204" pitchFamily="34" charset="0"/>
              </a:rPr>
              <a:t>Impact.</a:t>
            </a:r>
            <a:endParaRPr lang="en-US" kern="100" dirty="0">
              <a:effectLst/>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Symbol" pitchFamily="2" charset="2"/>
              <a:buChar char=""/>
            </a:pPr>
            <a:r>
              <a:rPr lang="en-US" kern="100" dirty="0">
                <a:solidFill>
                  <a:srgbClr val="333333"/>
                </a:solidFill>
                <a:effectLst/>
                <a:ea typeface="Calibri" panose="020F0502020204030204" pitchFamily="34" charset="0"/>
                <a:cs typeface="Calibri" panose="020F0502020204030204" pitchFamily="34" charset="0"/>
              </a:rPr>
              <a:t>Use of NJ ACTS </a:t>
            </a:r>
            <a:r>
              <a:rPr lang="en-US" kern="100" dirty="0">
                <a:solidFill>
                  <a:srgbClr val="000000"/>
                </a:solidFill>
                <a:effectLst/>
                <a:ea typeface="Calibri" panose="020F0502020204030204" pitchFamily="34" charset="0"/>
                <a:cs typeface="Calibri" panose="020F0502020204030204" pitchFamily="34" charset="0"/>
              </a:rPr>
              <a:t>resources </a:t>
            </a:r>
          </a:p>
          <a:p>
            <a:pPr marL="742950" marR="0" lvl="1" indent="-285750" algn="just">
              <a:lnSpc>
                <a:spcPct val="107000"/>
              </a:lnSpc>
              <a:spcBef>
                <a:spcPts val="0"/>
              </a:spcBef>
              <a:spcAft>
                <a:spcPts val="0"/>
              </a:spcAft>
              <a:buFont typeface="Symbol" pitchFamily="2" charset="2"/>
              <a:buChar char=""/>
            </a:pPr>
            <a:r>
              <a:rPr lang="en-US" kern="100" dirty="0">
                <a:solidFill>
                  <a:srgbClr val="333333"/>
                </a:solidFill>
                <a:effectLst/>
                <a:ea typeface="Calibri" panose="020F0502020204030204" pitchFamily="34" charset="0"/>
                <a:cs typeface="Calibri" panose="020F0502020204030204" pitchFamily="34" charset="0"/>
              </a:rPr>
              <a:t>Collaboration-building potential.</a:t>
            </a:r>
          </a:p>
          <a:p>
            <a:pPr marL="742950" marR="0" lvl="1" indent="-285750" algn="just">
              <a:lnSpc>
                <a:spcPct val="107000"/>
              </a:lnSpc>
              <a:spcBef>
                <a:spcPts val="0"/>
              </a:spcBef>
              <a:spcAft>
                <a:spcPts val="0"/>
              </a:spcAft>
              <a:buFont typeface="Symbol" pitchFamily="2" charset="2"/>
              <a:buChar char=""/>
            </a:pPr>
            <a:r>
              <a:rPr lang="en-US" kern="100" dirty="0">
                <a:solidFill>
                  <a:srgbClr val="333333"/>
                </a:solidFill>
                <a:ea typeface="Times New Roman" panose="02020603050405020304" pitchFamily="18" charset="0"/>
                <a:cs typeface="Calibri" panose="020F0502020204030204" pitchFamily="34" charset="0"/>
              </a:rPr>
              <a:t>P</a:t>
            </a:r>
            <a:r>
              <a:rPr lang="en-US" kern="0" dirty="0">
                <a:solidFill>
                  <a:srgbClr val="212529"/>
                </a:solidFill>
                <a:effectLst/>
                <a:ea typeface="Times New Roman" panose="02020603050405020304" pitchFamily="18" charset="0"/>
                <a:cs typeface="Calibri" panose="020F0502020204030204" pitchFamily="34" charset="0"/>
              </a:rPr>
              <a:t>otential to generate reproducible findings and high-quality</a:t>
            </a:r>
            <a:endParaRPr lang="en-US" kern="100" dirty="0">
              <a:effectLst/>
              <a:ea typeface="Calibri" panose="020F0502020204030204" pitchFamily="34" charset="0"/>
              <a:cs typeface="Times New Roman" panose="02020603050405020304" pitchFamily="18" charset="0"/>
            </a:endParaRPr>
          </a:p>
          <a:p>
            <a:pPr lvl="1"/>
            <a:r>
              <a:rPr lang="en-US" dirty="0"/>
              <a:t>Excellence of the science </a:t>
            </a:r>
          </a:p>
          <a:p>
            <a:pPr lvl="1"/>
            <a:r>
              <a:rPr lang="en-US" dirty="0"/>
              <a:t>Potential for translation</a:t>
            </a:r>
          </a:p>
          <a:p>
            <a:pPr lvl="1"/>
            <a:r>
              <a:rPr lang="en-US" dirty="0"/>
              <a:t>Likelihood of success</a:t>
            </a:r>
          </a:p>
          <a:p>
            <a:pPr lvl="1"/>
            <a:r>
              <a:rPr lang="en-US" dirty="0"/>
              <a:t>Use of RWJBH data, facilities or patients </a:t>
            </a:r>
            <a:r>
              <a:rPr lang="en-US"/>
              <a:t>(requires RWJBH sign-off)</a:t>
            </a:r>
            <a:endParaRPr lang="en-US" dirty="0"/>
          </a:p>
          <a:p>
            <a:pPr lvl="1"/>
            <a:r>
              <a:rPr lang="en-US" dirty="0">
                <a:solidFill>
                  <a:srgbClr val="FF0000"/>
                </a:solidFill>
              </a:rPr>
              <a:t>Potential for:</a:t>
            </a:r>
          </a:p>
          <a:p>
            <a:pPr lvl="2"/>
            <a:r>
              <a:rPr lang="en-US" sz="2400" dirty="0">
                <a:solidFill>
                  <a:srgbClr val="FF0000"/>
                </a:solidFill>
              </a:rPr>
              <a:t>Publications</a:t>
            </a:r>
          </a:p>
          <a:p>
            <a:pPr lvl="2"/>
            <a:r>
              <a:rPr lang="en-US" sz="2400" dirty="0">
                <a:solidFill>
                  <a:srgbClr val="FF0000"/>
                </a:solidFill>
              </a:rPr>
              <a:t>NIH funding</a:t>
            </a:r>
          </a:p>
          <a:p>
            <a:pPr lvl="2"/>
            <a:r>
              <a:rPr lang="en-US" sz="2400" dirty="0">
                <a:solidFill>
                  <a:srgbClr val="FF0000"/>
                </a:solidFill>
              </a:rPr>
              <a:t>Adoption of outcomes by health system</a:t>
            </a:r>
            <a:endParaRPr lang="en-US" sz="2400" dirty="0"/>
          </a:p>
          <a:p>
            <a:endParaRPr lang="en-US" dirty="0"/>
          </a:p>
        </p:txBody>
      </p:sp>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spTree>
    <p:extLst>
      <p:ext uri="{BB962C8B-B14F-4D97-AF65-F5344CB8AC3E}">
        <p14:creationId xmlns:p14="http://schemas.microsoft.com/office/powerpoint/2010/main" val="2043017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a:xfrm>
            <a:off x="838200" y="365125"/>
            <a:ext cx="10515600" cy="549275"/>
          </a:xfrm>
        </p:spPr>
        <p:txBody>
          <a:bodyPr>
            <a:normAutofit fontScale="90000"/>
          </a:bodyPr>
          <a:lstStyle/>
          <a:p>
            <a:r>
              <a:rPr lang="en-US" b="1" dirty="0"/>
              <a:t>	</a:t>
            </a:r>
            <a:r>
              <a:rPr lang="en-US" sz="4900" b="1" dirty="0"/>
              <a:t>Application Process: Due June 17th</a:t>
            </a:r>
            <a:br>
              <a:rPr lang="en-US" sz="4900" b="1" dirty="0"/>
            </a:br>
            <a:endParaRPr lang="en-US" b="1" dirty="0"/>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38200" y="1518556"/>
            <a:ext cx="10515600" cy="4915373"/>
          </a:xfrm>
        </p:spPr>
        <p:txBody>
          <a:bodyPr>
            <a:normAutofit/>
          </a:bodyPr>
          <a:lstStyle/>
          <a:p>
            <a:endParaRPr lang="en-US" dirty="0"/>
          </a:p>
          <a:p>
            <a:endParaRPr lang="en-US" dirty="0"/>
          </a:p>
          <a:p>
            <a:pPr marL="0" lvl="0" indent="0">
              <a:buNone/>
            </a:pPr>
            <a:endParaRPr lang="en-US" dirty="0"/>
          </a:p>
          <a:p>
            <a:endParaRPr lang="en-US" dirty="0"/>
          </a:p>
        </p:txBody>
      </p:sp>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sp>
        <p:nvSpPr>
          <p:cNvPr id="8" name="Rectangle 1">
            <a:extLst>
              <a:ext uri="{FF2B5EF4-FFF2-40B4-BE49-F238E27FC236}">
                <a16:creationId xmlns:a16="http://schemas.microsoft.com/office/drawing/2014/main" id="{8C4323BC-7EA3-AE45-888F-7C188987547F}"/>
              </a:ext>
            </a:extLst>
          </p:cNvPr>
          <p:cNvSpPr>
            <a:spLocks noChangeArrowheads="1"/>
          </p:cNvSpPr>
          <p:nvPr/>
        </p:nvSpPr>
        <p:spPr bwMode="auto">
          <a:xfrm>
            <a:off x="3705224" y="1915725"/>
            <a:ext cx="179870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A36B7064-A1BE-794D-821B-3E8195E8FAF1}"/>
              </a:ext>
            </a:extLst>
          </p:cNvPr>
          <p:cNvGraphicFramePr>
            <a:graphicFrameLocks noGrp="1"/>
          </p:cNvGraphicFramePr>
          <p:nvPr>
            <p:extLst>
              <p:ext uri="{D42A27DB-BD31-4B8C-83A1-F6EECF244321}">
                <p14:modId xmlns:p14="http://schemas.microsoft.com/office/powerpoint/2010/main" val="3581041324"/>
              </p:ext>
            </p:extLst>
          </p:nvPr>
        </p:nvGraphicFramePr>
        <p:xfrm>
          <a:off x="3570924" y="634180"/>
          <a:ext cx="7782875" cy="5858694"/>
        </p:xfrm>
        <a:graphic>
          <a:graphicData uri="http://schemas.openxmlformats.org/drawingml/2006/table">
            <a:tbl>
              <a:tblPr firstRow="1" firstCol="1" lastRow="1" lastCol="1" bandRow="1" bandCol="1">
                <a:tableStyleId>{5C22544A-7EE6-4342-B048-85BDC9FD1C3A}</a:tableStyleId>
              </a:tblPr>
              <a:tblGrid>
                <a:gridCol w="6268114">
                  <a:extLst>
                    <a:ext uri="{9D8B030D-6E8A-4147-A177-3AD203B41FA5}">
                      <a16:colId xmlns:a16="http://schemas.microsoft.com/office/drawing/2014/main" val="4074003730"/>
                    </a:ext>
                  </a:extLst>
                </a:gridCol>
                <a:gridCol w="1514761">
                  <a:extLst>
                    <a:ext uri="{9D8B030D-6E8A-4147-A177-3AD203B41FA5}">
                      <a16:colId xmlns:a16="http://schemas.microsoft.com/office/drawing/2014/main" val="1921785370"/>
                    </a:ext>
                  </a:extLst>
                </a:gridCol>
              </a:tblGrid>
              <a:tr h="193417">
                <a:tc>
                  <a:txBody>
                    <a:bodyPr/>
                    <a:lstStyle/>
                    <a:p>
                      <a:pPr marL="57150" marR="0" algn="ctr">
                        <a:lnSpc>
                          <a:spcPct val="107000"/>
                        </a:lnSpc>
                        <a:spcBef>
                          <a:spcPts val="0"/>
                        </a:spcBef>
                        <a:spcAft>
                          <a:spcPts val="0"/>
                        </a:spcAft>
                      </a:pPr>
                      <a:r>
                        <a:rPr lang="en-US" sz="900" kern="100">
                          <a:effectLst/>
                        </a:rPr>
                        <a:t> </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Page Limits</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88102789"/>
                  </a:ext>
                </a:extLst>
              </a:tr>
              <a:tr h="647022">
                <a:tc>
                  <a:txBody>
                    <a:bodyPr/>
                    <a:lstStyle/>
                    <a:p>
                      <a:pPr marL="57150" marR="0" algn="ctr">
                        <a:lnSpc>
                          <a:spcPct val="107000"/>
                        </a:lnSpc>
                        <a:spcBef>
                          <a:spcPts val="5"/>
                        </a:spcBef>
                        <a:spcAft>
                          <a:spcPts val="0"/>
                        </a:spcAft>
                      </a:pPr>
                      <a:r>
                        <a:rPr lang="en-US" sz="1000" kern="100">
                          <a:effectLst/>
                        </a:rPr>
                        <a:t>NJ ACTS Pilot Application Form</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57150" marR="0" algn="ctr">
                        <a:lnSpc>
                          <a:spcPct val="107000"/>
                        </a:lnSpc>
                        <a:spcBef>
                          <a:spcPts val="0"/>
                        </a:spcBef>
                        <a:spcAft>
                          <a:spcPts val="0"/>
                        </a:spcAft>
                      </a:pPr>
                      <a:r>
                        <a:rPr lang="en-US" sz="1000" kern="100">
                          <a:effectLst/>
                        </a:rPr>
                        <a:t>REDCap Form</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80217746"/>
                  </a:ext>
                </a:extLst>
              </a:tr>
              <a:tr h="193417">
                <a:tc>
                  <a:txBody>
                    <a:bodyPr/>
                    <a:lstStyle/>
                    <a:p>
                      <a:pPr marL="57150" marR="0">
                        <a:lnSpc>
                          <a:spcPct val="107000"/>
                        </a:lnSpc>
                        <a:spcBef>
                          <a:spcPts val="5"/>
                        </a:spcBef>
                        <a:spcAft>
                          <a:spcPts val="0"/>
                        </a:spcAft>
                      </a:pPr>
                      <a:r>
                        <a:rPr lang="en-US" sz="1000" kern="100">
                          <a:effectLst/>
                        </a:rPr>
                        <a:t>Program Specific Form, if applicable</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REDCap Form</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555051198"/>
                  </a:ext>
                </a:extLst>
              </a:tr>
              <a:tr h="192550">
                <a:tc>
                  <a:txBody>
                    <a:bodyPr/>
                    <a:lstStyle/>
                    <a:p>
                      <a:pPr marL="57150" marR="0" algn="ctr">
                        <a:lnSpc>
                          <a:spcPct val="107000"/>
                        </a:lnSpc>
                        <a:spcBef>
                          <a:spcPts val="0"/>
                        </a:spcBef>
                        <a:spcAft>
                          <a:spcPts val="0"/>
                        </a:spcAft>
                      </a:pPr>
                      <a:r>
                        <a:rPr lang="en-US" sz="900" kern="100">
                          <a:effectLst/>
                        </a:rPr>
                        <a:t> </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0"/>
                        </a:spcBef>
                        <a:spcAft>
                          <a:spcPts val="0"/>
                        </a:spcAft>
                      </a:pPr>
                      <a:r>
                        <a:rPr lang="en-US" sz="900" kern="100">
                          <a:effectLst/>
                        </a:rPr>
                        <a:t> </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4609647"/>
                  </a:ext>
                </a:extLst>
              </a:tr>
              <a:tr h="193417">
                <a:tc>
                  <a:txBody>
                    <a:bodyPr/>
                    <a:lstStyle/>
                    <a:p>
                      <a:pPr marL="57150" marR="0">
                        <a:lnSpc>
                          <a:spcPct val="107000"/>
                        </a:lnSpc>
                        <a:spcBef>
                          <a:spcPts val="5"/>
                        </a:spcBef>
                        <a:spcAft>
                          <a:spcPts val="0"/>
                        </a:spcAft>
                      </a:pPr>
                      <a:r>
                        <a:rPr lang="en-US" sz="1000" kern="100">
                          <a:effectLst/>
                        </a:rPr>
                        <a:t>Additional elements to be submitted as a single PDF in this order:</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0"/>
                        </a:spcBef>
                        <a:spcAft>
                          <a:spcPts val="0"/>
                        </a:spcAft>
                      </a:pPr>
                      <a:r>
                        <a:rPr lang="en-US" sz="900" kern="100">
                          <a:effectLst/>
                        </a:rPr>
                        <a:t> </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698824070"/>
                  </a:ext>
                </a:extLst>
              </a:tr>
              <a:tr h="193417">
                <a:tc>
                  <a:txBody>
                    <a:bodyPr/>
                    <a:lstStyle/>
                    <a:p>
                      <a:pPr marL="0" marR="0">
                        <a:lnSpc>
                          <a:spcPct val="107000"/>
                        </a:lnSpc>
                        <a:spcBef>
                          <a:spcPts val="5"/>
                        </a:spcBef>
                        <a:spcAft>
                          <a:spcPts val="0"/>
                        </a:spcAft>
                      </a:pPr>
                      <a:r>
                        <a:rPr lang="en-US" sz="1000" kern="100">
                          <a:effectLst/>
                        </a:rPr>
                        <a:t>  Project</a:t>
                      </a:r>
                      <a:r>
                        <a:rPr lang="en-US" sz="1000" kern="100" spc="-10">
                          <a:effectLst/>
                        </a:rPr>
                        <a:t> </a:t>
                      </a:r>
                      <a:r>
                        <a:rPr lang="en-US" sz="1000" kern="100">
                          <a:effectLst/>
                        </a:rPr>
                        <a:t>Abstract</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Up to ½ page</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377648865"/>
                  </a:ext>
                </a:extLst>
              </a:tr>
              <a:tr h="193417">
                <a:tc>
                  <a:txBody>
                    <a:bodyPr/>
                    <a:lstStyle/>
                    <a:p>
                      <a:pPr marL="57150" marR="0">
                        <a:lnSpc>
                          <a:spcPct val="107000"/>
                        </a:lnSpc>
                        <a:spcBef>
                          <a:spcPts val="5"/>
                        </a:spcBef>
                        <a:spcAft>
                          <a:spcPts val="0"/>
                        </a:spcAft>
                      </a:pPr>
                      <a:r>
                        <a:rPr lang="en-US" sz="1000" kern="100">
                          <a:effectLst/>
                        </a:rPr>
                        <a:t>Specific Aims (note: abstract/specific aims should equal 1</a:t>
                      </a:r>
                      <a:r>
                        <a:rPr lang="en-US" sz="1000" kern="100" spc="-45">
                          <a:effectLst/>
                        </a:rPr>
                        <a:t> </a:t>
                      </a:r>
                      <a:r>
                        <a:rPr lang="en-US" sz="1000" kern="100">
                          <a:effectLst/>
                        </a:rPr>
                        <a:t>page)</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Up to ½ page</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283359639"/>
                  </a:ext>
                </a:extLst>
              </a:tr>
              <a:tr h="193417">
                <a:tc>
                  <a:txBody>
                    <a:bodyPr/>
                    <a:lstStyle/>
                    <a:p>
                      <a:pPr marL="0" marR="0">
                        <a:lnSpc>
                          <a:spcPct val="107000"/>
                        </a:lnSpc>
                        <a:spcBef>
                          <a:spcPts val="5"/>
                        </a:spcBef>
                        <a:spcAft>
                          <a:spcPts val="0"/>
                        </a:spcAft>
                      </a:pPr>
                      <a:r>
                        <a:rPr lang="en-US" sz="1000" kern="100">
                          <a:effectLst/>
                        </a:rPr>
                        <a:t>  Research Strategy</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rowSpan="3">
                  <a:txBody>
                    <a:bodyPr/>
                    <a:lstStyle/>
                    <a:p>
                      <a:pPr marL="57150" marR="0" algn="ctr">
                        <a:lnSpc>
                          <a:spcPct val="107000"/>
                        </a:lnSpc>
                        <a:spcBef>
                          <a:spcPts val="5"/>
                        </a:spcBef>
                        <a:spcAft>
                          <a:spcPts val="0"/>
                        </a:spcAft>
                      </a:pPr>
                      <a:r>
                        <a:rPr lang="en-US" sz="1000" kern="100">
                          <a:effectLst/>
                        </a:rPr>
                        <a:t>Up to 3 pages</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602831400"/>
                  </a:ext>
                </a:extLst>
              </a:tr>
              <a:tr h="195792">
                <a:tc>
                  <a:txBody>
                    <a:bodyPr/>
                    <a:lstStyle/>
                    <a:p>
                      <a:pPr marL="0" marR="0">
                        <a:lnSpc>
                          <a:spcPct val="107000"/>
                        </a:lnSpc>
                        <a:spcBef>
                          <a:spcPts val="5"/>
                        </a:spcBef>
                        <a:spcAft>
                          <a:spcPts val="0"/>
                        </a:spcAft>
                        <a:tabLst>
                          <a:tab pos="390525" algn="l"/>
                        </a:tabLst>
                      </a:pPr>
                      <a:r>
                        <a:rPr lang="en-US" sz="1000" kern="100">
                          <a:effectLst/>
                        </a:rPr>
                        <a:t>  Background/Preliminary</a:t>
                      </a:r>
                      <a:r>
                        <a:rPr lang="en-US" sz="1000" kern="100" spc="-5">
                          <a:effectLst/>
                        </a:rPr>
                        <a:t> </a:t>
                      </a:r>
                      <a:r>
                        <a:rPr lang="en-US" sz="1000" kern="100">
                          <a:effectLst/>
                        </a:rPr>
                        <a:t>Data</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3102033987"/>
                  </a:ext>
                </a:extLst>
              </a:tr>
              <a:tr h="1210811">
                <a:tc>
                  <a:txBody>
                    <a:bodyPr/>
                    <a:lstStyle/>
                    <a:p>
                      <a:pPr marL="0" marR="0">
                        <a:lnSpc>
                          <a:spcPct val="107000"/>
                        </a:lnSpc>
                        <a:spcBef>
                          <a:spcPts val="5"/>
                        </a:spcBef>
                        <a:spcAft>
                          <a:spcPts val="0"/>
                        </a:spcAft>
                        <a:tabLst>
                          <a:tab pos="390525" algn="l"/>
                        </a:tabLst>
                      </a:pPr>
                      <a:r>
                        <a:rPr lang="en-US" sz="1000" kern="100">
                          <a:effectLst/>
                        </a:rPr>
                        <a:t>  Research</a:t>
                      </a:r>
                      <a:r>
                        <a:rPr lang="en-US" sz="1000" kern="100" spc="-5">
                          <a:effectLst/>
                        </a:rPr>
                        <a:t> </a:t>
                      </a:r>
                      <a:r>
                        <a:rPr lang="en-US" sz="1000" kern="100">
                          <a:effectLst/>
                        </a:rPr>
                        <a:t>Plan</a:t>
                      </a:r>
                      <a:endParaRPr lang="en-US" sz="900" kern="100">
                        <a:effectLst/>
                      </a:endParaRPr>
                    </a:p>
                    <a:p>
                      <a:pPr marL="342900" marR="0" lvl="0" indent="-342900">
                        <a:lnSpc>
                          <a:spcPct val="107000"/>
                        </a:lnSpc>
                        <a:spcBef>
                          <a:spcPts val="5"/>
                        </a:spcBef>
                        <a:spcAft>
                          <a:spcPts val="0"/>
                        </a:spcAft>
                        <a:buFont typeface="Symbol" pitchFamily="2" charset="2"/>
                        <a:buChar char=""/>
                        <a:tabLst>
                          <a:tab pos="390525" algn="l"/>
                        </a:tabLst>
                      </a:pPr>
                      <a:r>
                        <a:rPr lang="en-US" sz="1000" kern="100">
                          <a:effectLst/>
                        </a:rPr>
                        <a:t>Objective</a:t>
                      </a:r>
                      <a:endParaRPr lang="en-US" sz="900" kern="100">
                        <a:effectLst/>
                      </a:endParaRPr>
                    </a:p>
                    <a:p>
                      <a:pPr marL="342900" marR="0" lvl="0" indent="-342900">
                        <a:lnSpc>
                          <a:spcPct val="107000"/>
                        </a:lnSpc>
                        <a:spcBef>
                          <a:spcPts val="5"/>
                        </a:spcBef>
                        <a:spcAft>
                          <a:spcPts val="0"/>
                        </a:spcAft>
                        <a:buFont typeface="Symbol" pitchFamily="2" charset="2"/>
                        <a:buChar char=""/>
                        <a:tabLst>
                          <a:tab pos="390525" algn="l"/>
                        </a:tabLst>
                      </a:pPr>
                      <a:r>
                        <a:rPr lang="en-US" sz="1000" kern="100">
                          <a:effectLst/>
                        </a:rPr>
                        <a:t>Approach</a:t>
                      </a:r>
                      <a:endParaRPr lang="en-US" sz="900" kern="100">
                        <a:effectLst/>
                      </a:endParaRPr>
                    </a:p>
                    <a:p>
                      <a:pPr marL="342900" marR="0" lvl="0" indent="-342900">
                        <a:lnSpc>
                          <a:spcPct val="107000"/>
                        </a:lnSpc>
                        <a:spcBef>
                          <a:spcPts val="5"/>
                        </a:spcBef>
                        <a:spcAft>
                          <a:spcPts val="0"/>
                        </a:spcAft>
                        <a:buFont typeface="Symbol" pitchFamily="2" charset="2"/>
                        <a:buChar char=""/>
                        <a:tabLst>
                          <a:tab pos="390525" algn="l"/>
                        </a:tabLst>
                      </a:pPr>
                      <a:r>
                        <a:rPr lang="en-US" sz="1000" kern="100">
                          <a:effectLst/>
                        </a:rPr>
                        <a:t>Milestones</a:t>
                      </a:r>
                      <a:endParaRPr lang="en-US" sz="900" kern="100">
                        <a:effectLst/>
                      </a:endParaRPr>
                    </a:p>
                    <a:p>
                      <a:pPr marL="342900" marR="0" lvl="0" indent="-342900">
                        <a:lnSpc>
                          <a:spcPct val="107000"/>
                        </a:lnSpc>
                        <a:spcBef>
                          <a:spcPts val="5"/>
                        </a:spcBef>
                        <a:spcAft>
                          <a:spcPts val="0"/>
                        </a:spcAft>
                        <a:buFont typeface="Symbol" pitchFamily="2" charset="2"/>
                        <a:buChar char=""/>
                        <a:tabLst>
                          <a:tab pos="390525" algn="l"/>
                        </a:tabLst>
                      </a:pPr>
                      <a:r>
                        <a:rPr lang="en-US" sz="1000" kern="100">
                          <a:effectLst/>
                        </a:rPr>
                        <a:t>Deliverables</a:t>
                      </a:r>
                      <a:endParaRPr lang="en-US" sz="900" kern="100">
                        <a:effectLst/>
                      </a:endParaRPr>
                    </a:p>
                    <a:p>
                      <a:pPr marL="342900" marR="0" lvl="0" indent="-342900">
                        <a:lnSpc>
                          <a:spcPct val="107000"/>
                        </a:lnSpc>
                        <a:spcBef>
                          <a:spcPts val="5"/>
                        </a:spcBef>
                        <a:spcAft>
                          <a:spcPts val="0"/>
                        </a:spcAft>
                        <a:buFont typeface="Symbol" pitchFamily="2" charset="2"/>
                        <a:buChar char=""/>
                        <a:tabLst>
                          <a:tab pos="390525" algn="l"/>
                        </a:tabLst>
                      </a:pPr>
                      <a:r>
                        <a:rPr lang="en-US" sz="1000" kern="100">
                          <a:effectLst/>
                        </a:rPr>
                        <a:t>Anticipated impact</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3317785100"/>
                  </a:ext>
                </a:extLst>
              </a:tr>
              <a:tr h="197738">
                <a:tc>
                  <a:txBody>
                    <a:bodyPr/>
                    <a:lstStyle/>
                    <a:p>
                      <a:pPr marL="57150" marR="0">
                        <a:lnSpc>
                          <a:spcPct val="107000"/>
                        </a:lnSpc>
                        <a:spcBef>
                          <a:spcPts val="5"/>
                        </a:spcBef>
                        <a:spcAft>
                          <a:spcPts val="0"/>
                        </a:spcAft>
                      </a:pPr>
                      <a:r>
                        <a:rPr lang="en-US" sz="1000" kern="100">
                          <a:effectLst/>
                        </a:rPr>
                        <a:t>How will Pilot Program funding lead to independent or sustainable funding?</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Up to 1 page</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62650769"/>
                  </a:ext>
                </a:extLst>
              </a:tr>
              <a:tr h="193417">
                <a:tc>
                  <a:txBody>
                    <a:bodyPr/>
                    <a:lstStyle/>
                    <a:p>
                      <a:pPr marL="57150" marR="0">
                        <a:lnSpc>
                          <a:spcPct val="107000"/>
                        </a:lnSpc>
                        <a:spcBef>
                          <a:spcPts val="5"/>
                        </a:spcBef>
                        <a:spcAft>
                          <a:spcPts val="0"/>
                        </a:spcAft>
                      </a:pPr>
                      <a:r>
                        <a:rPr lang="en-US" sz="1000" kern="100">
                          <a:effectLst/>
                        </a:rPr>
                        <a:t>Project Timeline by month</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Up to 1 page</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49481276"/>
                  </a:ext>
                </a:extLst>
              </a:tr>
              <a:tr h="193417">
                <a:tc>
                  <a:txBody>
                    <a:bodyPr/>
                    <a:lstStyle/>
                    <a:p>
                      <a:pPr marL="57150" marR="0">
                        <a:lnSpc>
                          <a:spcPct val="107000"/>
                        </a:lnSpc>
                        <a:spcBef>
                          <a:spcPts val="5"/>
                        </a:spcBef>
                        <a:spcAft>
                          <a:spcPts val="0"/>
                        </a:spcAft>
                      </a:pPr>
                      <a:r>
                        <a:rPr lang="en-US" sz="1000" kern="100">
                          <a:effectLst/>
                        </a:rPr>
                        <a:t>References</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As needed</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54697422"/>
                  </a:ext>
                </a:extLst>
              </a:tr>
              <a:tr h="195792">
                <a:tc>
                  <a:txBody>
                    <a:bodyPr/>
                    <a:lstStyle/>
                    <a:p>
                      <a:pPr marL="57150" marR="0">
                        <a:lnSpc>
                          <a:spcPct val="107000"/>
                        </a:lnSpc>
                        <a:spcBef>
                          <a:spcPts val="30"/>
                        </a:spcBef>
                        <a:spcAft>
                          <a:spcPts val="0"/>
                        </a:spcAft>
                      </a:pPr>
                      <a:r>
                        <a:rPr lang="en-US" sz="1000" kern="100">
                          <a:effectLst/>
                        </a:rPr>
                        <a:t>Resources and Environment</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30"/>
                        </a:spcBef>
                        <a:spcAft>
                          <a:spcPts val="0"/>
                        </a:spcAft>
                      </a:pPr>
                      <a:r>
                        <a:rPr lang="en-US" sz="1000" kern="100">
                          <a:effectLst/>
                        </a:rPr>
                        <a:t>Up to 1 page</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12909949"/>
                  </a:ext>
                </a:extLst>
              </a:tr>
              <a:tr h="193417">
                <a:tc>
                  <a:txBody>
                    <a:bodyPr/>
                    <a:lstStyle/>
                    <a:p>
                      <a:pPr marL="57150" marR="0">
                        <a:lnSpc>
                          <a:spcPct val="107000"/>
                        </a:lnSpc>
                        <a:spcBef>
                          <a:spcPts val="5"/>
                        </a:spcBef>
                        <a:spcAft>
                          <a:spcPts val="0"/>
                        </a:spcAft>
                      </a:pPr>
                      <a:r>
                        <a:rPr lang="en-US" sz="1000" kern="100">
                          <a:effectLst/>
                        </a:rPr>
                        <a:t>Other Support Information for Co-PIs (NIH Format)</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As needed</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89885451"/>
                  </a:ext>
                </a:extLst>
              </a:tr>
              <a:tr h="694507">
                <a:tc>
                  <a:txBody>
                    <a:bodyPr/>
                    <a:lstStyle/>
                    <a:p>
                      <a:pPr marL="57150" marR="0">
                        <a:lnSpc>
                          <a:spcPts val="1450"/>
                        </a:lnSpc>
                        <a:spcBef>
                          <a:spcPts val="0"/>
                        </a:spcBef>
                        <a:spcAft>
                          <a:spcPts val="0"/>
                        </a:spcAft>
                      </a:pPr>
                      <a:r>
                        <a:rPr lang="en-US" sz="1000" kern="100">
                          <a:effectLst/>
                        </a:rPr>
                        <a:t>Detailed Budget (NIH PHS 398): 1 for each participating institution and Budget Justification (1 for each participating institution), plus cumulative Budget</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57150" marR="0" indent="-35560">
                        <a:lnSpc>
                          <a:spcPct val="100000"/>
                        </a:lnSpc>
                        <a:spcBef>
                          <a:spcPts val="0"/>
                        </a:spcBef>
                        <a:spcAft>
                          <a:spcPts val="0"/>
                        </a:spcAft>
                      </a:pPr>
                      <a:r>
                        <a:rPr lang="en-US" sz="1000" kern="100">
                          <a:effectLst/>
                        </a:rPr>
                        <a:t>   As needed for each I/Institution</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6611146"/>
                  </a:ext>
                </a:extLst>
              </a:tr>
              <a:tr h="193417">
                <a:tc>
                  <a:txBody>
                    <a:bodyPr/>
                    <a:lstStyle/>
                    <a:p>
                      <a:pPr marL="57150" marR="0" algn="just">
                        <a:lnSpc>
                          <a:spcPct val="107000"/>
                        </a:lnSpc>
                        <a:spcBef>
                          <a:spcPts val="5"/>
                        </a:spcBef>
                        <a:spcAft>
                          <a:spcPts val="0"/>
                        </a:spcAft>
                      </a:pPr>
                      <a:r>
                        <a:rPr lang="en-US" sz="1000" kern="100">
                          <a:effectLst/>
                        </a:rPr>
                        <a:t>Co-PI’s NIH-formatted biosketch</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Up to 5 pages</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139861220"/>
                  </a:ext>
                </a:extLst>
              </a:tr>
              <a:tr h="193417">
                <a:tc>
                  <a:txBody>
                    <a:bodyPr/>
                    <a:lstStyle/>
                    <a:p>
                      <a:pPr marL="57150" marR="0" algn="just">
                        <a:lnSpc>
                          <a:spcPct val="107000"/>
                        </a:lnSpc>
                        <a:spcBef>
                          <a:spcPts val="5"/>
                        </a:spcBef>
                        <a:spcAft>
                          <a:spcPts val="0"/>
                        </a:spcAft>
                      </a:pPr>
                      <a:r>
                        <a:rPr lang="en-US" sz="1000" kern="100">
                          <a:effectLst/>
                        </a:rPr>
                        <a:t>Key personnel NIH formatted biosketches</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a:effectLst/>
                        </a:rPr>
                        <a:t>Up to 5 pages</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740161361"/>
                  </a:ext>
                </a:extLst>
              </a:tr>
              <a:tr h="396895">
                <a:tc>
                  <a:txBody>
                    <a:bodyPr/>
                    <a:lstStyle/>
                    <a:p>
                      <a:pPr marL="57150" marR="0" algn="just">
                        <a:lnSpc>
                          <a:spcPct val="107000"/>
                        </a:lnSpc>
                        <a:spcBef>
                          <a:spcPts val="5"/>
                        </a:spcBef>
                        <a:spcAft>
                          <a:spcPts val="0"/>
                        </a:spcAft>
                      </a:pPr>
                      <a:r>
                        <a:rPr lang="en-US" sz="1000" kern="100">
                          <a:effectLst/>
                        </a:rPr>
                        <a:t>Letters of support from affiliates, partners, or others</a:t>
                      </a:r>
                      <a:endParaRPr lang="en-US" sz="9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0" marR="0" algn="ctr">
                        <a:lnSpc>
                          <a:spcPct val="107000"/>
                        </a:lnSpc>
                        <a:spcBef>
                          <a:spcPts val="5"/>
                        </a:spcBef>
                        <a:spcAft>
                          <a:spcPts val="0"/>
                        </a:spcAft>
                      </a:pPr>
                      <a:r>
                        <a:rPr lang="en-US" sz="1000" kern="100" dirty="0">
                          <a:effectLst/>
                        </a:rPr>
                        <a:t>Up to 1 page each</a:t>
                      </a:r>
                      <a:endParaRPr lang="en-US" sz="9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45140901"/>
                  </a:ext>
                </a:extLst>
              </a:tr>
            </a:tbl>
          </a:graphicData>
        </a:graphic>
      </p:graphicFrame>
      <p:sp>
        <p:nvSpPr>
          <p:cNvPr id="9" name="Rectangle 1">
            <a:extLst>
              <a:ext uri="{FF2B5EF4-FFF2-40B4-BE49-F238E27FC236}">
                <a16:creationId xmlns:a16="http://schemas.microsoft.com/office/drawing/2014/main" id="{917BD20B-C1D8-3540-3128-898C43061A1D}"/>
              </a:ext>
            </a:extLst>
          </p:cNvPr>
          <p:cNvSpPr>
            <a:spLocks noChangeArrowheads="1"/>
          </p:cNvSpPr>
          <p:nvPr/>
        </p:nvSpPr>
        <p:spPr bwMode="auto">
          <a:xfrm>
            <a:off x="3570288" y="1765867"/>
            <a:ext cx="18789310" cy="15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chemeClr val="tx1"/>
                </a:solidFill>
                <a:effectLst/>
                <a:latin typeface="Calibri" panose="020F050202020403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44984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p:txBody>
          <a:bodyPr/>
          <a:lstStyle/>
          <a:p>
            <a:r>
              <a:rPr lang="en-US" b="1" dirty="0"/>
              <a:t>	Institutional Sign-off</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38200" y="1518556"/>
            <a:ext cx="10515600" cy="4915373"/>
          </a:xfrm>
        </p:spPr>
        <p:txBody>
          <a:bodyPr>
            <a:normAutofit lnSpcReduction="10000"/>
          </a:bodyPr>
          <a:lstStyle/>
          <a:p>
            <a:pPr marL="457200" lvl="1" indent="0">
              <a:buNone/>
            </a:pPr>
            <a:endParaRPr lang="en-US" dirty="0"/>
          </a:p>
          <a:p>
            <a:pPr lvl="1"/>
            <a:endParaRPr lang="en-US" sz="4000" dirty="0"/>
          </a:p>
          <a:p>
            <a:pPr lvl="1"/>
            <a:r>
              <a:rPr lang="en-US" sz="4000" dirty="0"/>
              <a:t>Not required for LOI</a:t>
            </a:r>
          </a:p>
          <a:p>
            <a:pPr lvl="1"/>
            <a:r>
              <a:rPr lang="en-US" sz="4000" dirty="0"/>
              <a:t>Application: </a:t>
            </a:r>
          </a:p>
          <a:p>
            <a:pPr lvl="2"/>
            <a:r>
              <a:rPr lang="en-US" sz="3600" dirty="0"/>
              <a:t>Required</a:t>
            </a:r>
          </a:p>
          <a:p>
            <a:pPr lvl="2"/>
            <a:r>
              <a:rPr lang="en-US" sz="3600" dirty="0"/>
              <a:t>See RFA for details</a:t>
            </a:r>
          </a:p>
          <a:p>
            <a:pPr lvl="2"/>
            <a:r>
              <a:rPr lang="en-US" sz="3600" dirty="0"/>
              <a:t>If collaborating across NJ ACTS affiliates or other entities, a separate budget and sign off is required</a:t>
            </a:r>
          </a:p>
          <a:p>
            <a:endParaRPr lang="en-US" dirty="0"/>
          </a:p>
          <a:p>
            <a:pPr marL="0" lvl="0" indent="0">
              <a:buNone/>
            </a:pPr>
            <a:endParaRPr lang="en-US" dirty="0"/>
          </a:p>
          <a:p>
            <a:endParaRPr lang="en-US" dirty="0"/>
          </a:p>
        </p:txBody>
      </p:sp>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spTree>
    <p:extLst>
      <p:ext uri="{BB962C8B-B14F-4D97-AF65-F5344CB8AC3E}">
        <p14:creationId xmlns:p14="http://schemas.microsoft.com/office/powerpoint/2010/main" val="254189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p:txBody>
          <a:bodyPr/>
          <a:lstStyle/>
          <a:p>
            <a:r>
              <a:rPr lang="en-US" b="1" dirty="0"/>
              <a:t>	When Will We Hear?</a:t>
            </a:r>
            <a:br>
              <a:rPr lang="en-US" b="1" dirty="0"/>
            </a:br>
            <a:r>
              <a:rPr lang="en-US" b="1" dirty="0"/>
              <a:t>	How Soon Can We Start?</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38200" y="1518556"/>
            <a:ext cx="10515600" cy="4915373"/>
          </a:xfrm>
        </p:spPr>
        <p:txBody>
          <a:bodyPr>
            <a:normAutofit/>
          </a:bodyPr>
          <a:lstStyle/>
          <a:p>
            <a:pPr marL="457200" lvl="1" indent="0">
              <a:buNone/>
            </a:pPr>
            <a:endParaRPr lang="en-US" dirty="0"/>
          </a:p>
          <a:p>
            <a:pPr marL="457200" lvl="1" indent="0">
              <a:buNone/>
            </a:pPr>
            <a:r>
              <a:rPr lang="en-US" dirty="0"/>
              <a:t>Notification: Summer, 2024</a:t>
            </a:r>
          </a:p>
          <a:p>
            <a:pPr marL="457200" lvl="1" indent="0">
              <a:buNone/>
            </a:pPr>
            <a:endParaRPr lang="en-US" dirty="0"/>
          </a:p>
          <a:p>
            <a:pPr marL="457200" lvl="1" indent="0">
              <a:buNone/>
            </a:pPr>
            <a:r>
              <a:rPr lang="en-US" dirty="0"/>
              <a:t>Actual Start Date and Release of Funds Depend On:</a:t>
            </a:r>
          </a:p>
          <a:p>
            <a:pPr lvl="2"/>
            <a:r>
              <a:rPr lang="en-US" dirty="0"/>
              <a:t>Not involving human subjects or vertebrate animals or foreign components:</a:t>
            </a:r>
          </a:p>
          <a:p>
            <a:pPr lvl="3"/>
            <a:r>
              <a:rPr lang="en-US" dirty="0"/>
              <a:t>As soon as any modifications required by the committee are received</a:t>
            </a:r>
          </a:p>
          <a:p>
            <a:pPr lvl="3"/>
            <a:endParaRPr lang="en-US" dirty="0"/>
          </a:p>
          <a:p>
            <a:pPr lvl="2"/>
            <a:r>
              <a:rPr lang="en-US" dirty="0"/>
              <a:t>Involving human subjects or vertebrate animals or foreign components:</a:t>
            </a:r>
          </a:p>
          <a:p>
            <a:pPr lvl="3"/>
            <a:r>
              <a:rPr lang="en-US" dirty="0"/>
              <a:t>Institutional regulatory approvals required (animals/humans)</a:t>
            </a:r>
          </a:p>
          <a:p>
            <a:pPr lvl="3"/>
            <a:r>
              <a:rPr lang="en-US" dirty="0"/>
              <a:t>Requires NCATS review and approval </a:t>
            </a:r>
          </a:p>
          <a:p>
            <a:pPr marL="0" lvl="0" indent="0">
              <a:buNone/>
            </a:pPr>
            <a:endParaRPr lang="en-US" dirty="0"/>
          </a:p>
          <a:p>
            <a:endParaRPr lang="en-US" dirty="0"/>
          </a:p>
        </p:txBody>
      </p:sp>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spTree>
    <p:extLst>
      <p:ext uri="{BB962C8B-B14F-4D97-AF65-F5344CB8AC3E}">
        <p14:creationId xmlns:p14="http://schemas.microsoft.com/office/powerpoint/2010/main" val="2049288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p:txBody>
          <a:bodyPr>
            <a:normAutofit fontScale="90000"/>
          </a:bodyPr>
          <a:lstStyle/>
          <a:p>
            <a:r>
              <a:rPr lang="en-US" b="1" dirty="0"/>
              <a:t>	</a:t>
            </a:r>
            <a:br>
              <a:rPr lang="en-US" b="1" dirty="0"/>
            </a:br>
            <a:br>
              <a:rPr lang="en-US" b="1" dirty="0"/>
            </a:br>
            <a:r>
              <a:rPr lang="en-US" b="1" dirty="0"/>
              <a:t>	How Long is the Project?</a:t>
            </a:r>
            <a:br>
              <a:rPr lang="en-US" b="1" dirty="0"/>
            </a:br>
            <a:br>
              <a:rPr lang="en-US" b="1" dirty="0"/>
            </a:br>
            <a:r>
              <a:rPr lang="en-US" b="1" dirty="0"/>
              <a:t>	 </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38200" y="1518556"/>
            <a:ext cx="10515600" cy="4915373"/>
          </a:xfrm>
        </p:spPr>
        <p:txBody>
          <a:bodyPr>
            <a:normAutofit/>
          </a:bodyPr>
          <a:lstStyle/>
          <a:p>
            <a:pPr marL="457200" lvl="1" indent="0">
              <a:buNone/>
            </a:pPr>
            <a:endParaRPr lang="en-US" dirty="0"/>
          </a:p>
          <a:p>
            <a:r>
              <a:rPr lang="en-US" dirty="0"/>
              <a:t>Project Period</a:t>
            </a:r>
          </a:p>
          <a:p>
            <a:pPr lvl="1"/>
            <a:r>
              <a:rPr lang="en-US" dirty="0"/>
              <a:t>6-9 months </a:t>
            </a:r>
          </a:p>
          <a:p>
            <a:pPr lvl="1"/>
            <a:r>
              <a:rPr lang="en-US" dirty="0"/>
              <a:t>Depends on regulatory and NCATS approvals</a:t>
            </a:r>
          </a:p>
          <a:p>
            <a:r>
              <a:rPr lang="en-US" dirty="0"/>
              <a:t>Are No Cost Extensions Grants Allowed?</a:t>
            </a:r>
          </a:p>
          <a:p>
            <a:pPr lvl="1"/>
            <a:r>
              <a:rPr lang="en-US" dirty="0"/>
              <a:t>NCEs are not allowed due to the nature of the CTSA funding</a:t>
            </a:r>
          </a:p>
          <a:p>
            <a:endParaRPr lang="en-US" dirty="0"/>
          </a:p>
        </p:txBody>
      </p:sp>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spTree>
    <p:extLst>
      <p:ext uri="{BB962C8B-B14F-4D97-AF65-F5344CB8AC3E}">
        <p14:creationId xmlns:p14="http://schemas.microsoft.com/office/powerpoint/2010/main" val="2783094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p:txBody>
          <a:bodyPr>
            <a:normAutofit fontScale="90000"/>
          </a:bodyPr>
          <a:lstStyle/>
          <a:p>
            <a:r>
              <a:rPr lang="en-US" b="1" dirty="0"/>
              <a:t>	</a:t>
            </a:r>
            <a:br>
              <a:rPr lang="en-US" b="1" dirty="0"/>
            </a:br>
            <a:br>
              <a:rPr lang="en-US" b="1" dirty="0"/>
            </a:br>
            <a:r>
              <a:rPr lang="en-US" b="1" dirty="0"/>
              <a:t>	Summary of Changes since Last Year</a:t>
            </a:r>
            <a:br>
              <a:rPr lang="en-US" b="1" dirty="0"/>
            </a:br>
            <a:br>
              <a:rPr lang="en-US" b="1" dirty="0"/>
            </a:br>
            <a:r>
              <a:rPr lang="en-US" b="1" dirty="0"/>
              <a:t>	 </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926649" y="1444624"/>
            <a:ext cx="10515600" cy="4989305"/>
          </a:xfrm>
        </p:spPr>
        <p:txBody>
          <a:bodyPr>
            <a:normAutofit fontScale="32500" lnSpcReduction="20000"/>
          </a:bodyPr>
          <a:lstStyle/>
          <a:p>
            <a:pPr marL="457200" lvl="1" indent="0">
              <a:buNone/>
            </a:pPr>
            <a:endParaRPr lang="en-US" sz="4400" dirty="0"/>
          </a:p>
          <a:p>
            <a:pPr lvl="0" fontAlgn="base"/>
            <a:r>
              <a:rPr lang="en-US" sz="6400" b="1" dirty="0"/>
              <a:t>Translational Science – not translational research</a:t>
            </a:r>
          </a:p>
          <a:p>
            <a:pPr lvl="1" fontAlgn="base"/>
            <a:r>
              <a:rPr lang="en-US" sz="6000" dirty="0"/>
              <a:t>LOIs will be reviewed to ensure that the project is:</a:t>
            </a:r>
          </a:p>
          <a:p>
            <a:pPr lvl="2" fontAlgn="base"/>
            <a:r>
              <a:rPr lang="en-US" sz="5600" dirty="0"/>
              <a:t>Translational science</a:t>
            </a:r>
          </a:p>
          <a:p>
            <a:pPr lvl="2" fontAlgn="base"/>
            <a:r>
              <a:rPr lang="en-US" sz="5600" dirty="0"/>
              <a:t>Fits one of the themes</a:t>
            </a:r>
          </a:p>
          <a:p>
            <a:pPr lvl="0" fontAlgn="base"/>
            <a:r>
              <a:rPr lang="en-US" sz="6400" b="1" dirty="0"/>
              <a:t>One funding Category</a:t>
            </a:r>
          </a:p>
          <a:p>
            <a:pPr lvl="1" fontAlgn="base"/>
            <a:r>
              <a:rPr lang="en-US" sz="6000" dirty="0"/>
              <a:t>$40,000</a:t>
            </a:r>
          </a:p>
          <a:p>
            <a:pPr fontAlgn="base"/>
            <a:r>
              <a:rPr lang="en-US" sz="6400" b="1" dirty="0"/>
              <a:t>Co-PI eligibility</a:t>
            </a:r>
          </a:p>
          <a:p>
            <a:pPr lvl="1" fontAlgn="base"/>
            <a:r>
              <a:rPr lang="en-US" sz="6000" dirty="0"/>
              <a:t>Postdocs are eligible to serve as Co-PIs</a:t>
            </a:r>
          </a:p>
          <a:p>
            <a:pPr lvl="1" fontAlgn="base"/>
            <a:r>
              <a:rPr lang="en-US" sz="6600" dirty="0"/>
              <a:t>Co-PIs are limited to one application per cycle. The sole exception is clinicians who may have a specific expertise or patient populations and be relevant to more than one proposal. Eligibility for this exception should be clearly described in both the LOI and the application</a:t>
            </a:r>
            <a:endParaRPr lang="en-US" sz="6400" dirty="0"/>
          </a:p>
          <a:p>
            <a:pPr fontAlgn="base"/>
            <a:r>
              <a:rPr lang="en-US" sz="6400" b="1" dirty="0"/>
              <a:t>Project Duration</a:t>
            </a:r>
          </a:p>
          <a:p>
            <a:pPr lvl="1" fontAlgn="base"/>
            <a:r>
              <a:rPr lang="en-US" sz="6000" dirty="0"/>
              <a:t>6-9 months</a:t>
            </a:r>
          </a:p>
          <a:p>
            <a:pPr fontAlgn="base"/>
            <a:r>
              <a:rPr lang="en-US" sz="6400" b="1" dirty="0"/>
              <a:t>Application</a:t>
            </a:r>
          </a:p>
          <a:p>
            <a:pPr lvl="1" fontAlgn="base"/>
            <a:r>
              <a:rPr lang="en-US" sz="6000" dirty="0"/>
              <a:t>Research Strategy is limited to 3 pages</a:t>
            </a:r>
          </a:p>
          <a:p>
            <a:pPr fontAlgn="base"/>
            <a:endParaRPr lang="en-US" dirty="0"/>
          </a:p>
        </p:txBody>
      </p:sp>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spTree>
    <p:extLst>
      <p:ext uri="{BB962C8B-B14F-4D97-AF65-F5344CB8AC3E}">
        <p14:creationId xmlns:p14="http://schemas.microsoft.com/office/powerpoint/2010/main" val="2589893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p:txBody>
          <a:bodyPr/>
          <a:lstStyle/>
          <a:p>
            <a:r>
              <a:rPr lang="en-US" b="1" dirty="0"/>
              <a:t>	Where do we go for help?</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38200" y="1518556"/>
            <a:ext cx="10515600" cy="4915373"/>
          </a:xfrm>
        </p:spPr>
        <p:txBody>
          <a:bodyPr>
            <a:normAutofit/>
          </a:bodyPr>
          <a:lstStyle/>
          <a:p>
            <a:endParaRPr lang="en-US" dirty="0"/>
          </a:p>
          <a:p>
            <a:r>
              <a:rPr lang="en-US" dirty="0"/>
              <a:t>Does my project fit the RFA:</a:t>
            </a:r>
          </a:p>
          <a:p>
            <a:pPr lvl="1"/>
            <a:r>
              <a:rPr lang="en-US" dirty="0"/>
              <a:t>Pilots Co-leads</a:t>
            </a:r>
          </a:p>
          <a:p>
            <a:r>
              <a:rPr lang="en-US" dirty="0"/>
              <a:t>Identifying potential Co-PIs</a:t>
            </a:r>
          </a:p>
          <a:p>
            <a:pPr lvl="1"/>
            <a:r>
              <a:rPr lang="en-US" dirty="0"/>
              <a:t>RFA contains a helpful list</a:t>
            </a:r>
          </a:p>
          <a:p>
            <a:r>
              <a:rPr lang="en-US" dirty="0"/>
              <a:t>Budgets, Subcontracts, NCATS Approvals</a:t>
            </a:r>
          </a:p>
          <a:p>
            <a:pPr lvl="1"/>
            <a:r>
              <a:rPr lang="en-US" dirty="0"/>
              <a:t>Email: </a:t>
            </a:r>
            <a:r>
              <a:rPr lang="en-US" dirty="0" err="1"/>
              <a:t>njacts@rbhs.rutgers.edu</a:t>
            </a:r>
            <a:endParaRPr lang="en-US" dirty="0"/>
          </a:p>
        </p:txBody>
      </p:sp>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0" y="365125"/>
            <a:ext cx="1578430" cy="1578430"/>
          </a:xfrm>
          <a:prstGeom prst="rect">
            <a:avLst/>
          </a:prstGeom>
        </p:spPr>
      </p:pic>
      <p:sp>
        <p:nvSpPr>
          <p:cNvPr id="6" name="TextBox 5">
            <a:extLst>
              <a:ext uri="{FF2B5EF4-FFF2-40B4-BE49-F238E27FC236}">
                <a16:creationId xmlns:a16="http://schemas.microsoft.com/office/drawing/2014/main" id="{D93BDE91-39A2-F445-B0E6-49DE3CB7707B}"/>
              </a:ext>
            </a:extLst>
          </p:cNvPr>
          <p:cNvSpPr txBox="1"/>
          <p:nvPr/>
        </p:nvSpPr>
        <p:spPr>
          <a:xfrm>
            <a:off x="3301549" y="6433930"/>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p>
        </p:txBody>
      </p:sp>
    </p:spTree>
    <p:extLst>
      <p:ext uri="{BB962C8B-B14F-4D97-AF65-F5344CB8AC3E}">
        <p14:creationId xmlns:p14="http://schemas.microsoft.com/office/powerpoint/2010/main" val="3984971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BEA9-20F5-9B40-8F8E-24766BFE076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D521D3B-4583-6A42-AC31-52F12502EB84}"/>
              </a:ext>
            </a:extLst>
          </p:cNvPr>
          <p:cNvSpPr>
            <a:spLocks noGrp="1"/>
          </p:cNvSpPr>
          <p:nvPr>
            <p:ph idx="1"/>
          </p:nvPr>
        </p:nvSpPr>
        <p:spPr/>
        <p:txBody>
          <a:bodyPr>
            <a:normAutofit/>
          </a:bodyPr>
          <a:lstStyle/>
          <a:p>
            <a:pPr marL="0" indent="0">
              <a:buNone/>
            </a:pPr>
            <a:endParaRPr lang="en-US" dirty="0"/>
          </a:p>
          <a:p>
            <a:pPr marL="0" indent="0" algn="ctr">
              <a:buNone/>
            </a:pPr>
            <a:r>
              <a:rPr lang="en-US" sz="23900" dirty="0"/>
              <a:t>Q&amp;A</a:t>
            </a:r>
          </a:p>
        </p:txBody>
      </p:sp>
    </p:spTree>
    <p:extLst>
      <p:ext uri="{BB962C8B-B14F-4D97-AF65-F5344CB8AC3E}">
        <p14:creationId xmlns:p14="http://schemas.microsoft.com/office/powerpoint/2010/main" val="3150289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B54D7C-08C2-DC43-BF9C-05762C121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59" y="313445"/>
            <a:ext cx="1198283" cy="1198283"/>
          </a:xfrm>
          <a:prstGeom prst="rect">
            <a:avLst/>
          </a:prstGeom>
        </p:spPr>
      </p:pic>
      <p:sp>
        <p:nvSpPr>
          <p:cNvPr id="12" name="TextBox 11">
            <a:extLst>
              <a:ext uri="{FF2B5EF4-FFF2-40B4-BE49-F238E27FC236}">
                <a16:creationId xmlns:a16="http://schemas.microsoft.com/office/drawing/2014/main" id="{B6BED9AE-1FF4-B24C-9937-891E92ABE3E1}"/>
              </a:ext>
            </a:extLst>
          </p:cNvPr>
          <p:cNvSpPr txBox="1"/>
          <p:nvPr/>
        </p:nvSpPr>
        <p:spPr>
          <a:xfrm>
            <a:off x="3355350" y="6494777"/>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solidFill>
                <a:srgbClr val="C00000"/>
              </a:solidFill>
            </a:endParaRPr>
          </a:p>
        </p:txBody>
      </p:sp>
      <p:sp>
        <p:nvSpPr>
          <p:cNvPr id="2" name="TextBox 1"/>
          <p:cNvSpPr txBox="1"/>
          <p:nvPr/>
        </p:nvSpPr>
        <p:spPr>
          <a:xfrm>
            <a:off x="1618487" y="527865"/>
            <a:ext cx="9024911" cy="769441"/>
          </a:xfrm>
          <a:prstGeom prst="rect">
            <a:avLst/>
          </a:prstGeom>
          <a:noFill/>
        </p:spPr>
        <p:txBody>
          <a:bodyPr wrap="square" rtlCol="0">
            <a:spAutoFit/>
          </a:bodyPr>
          <a:lstStyle/>
          <a:p>
            <a:r>
              <a:rPr lang="en-US" sz="4400" b="1" dirty="0"/>
              <a:t>Pilot Program Administrative Staff</a:t>
            </a:r>
          </a:p>
        </p:txBody>
      </p:sp>
      <p:sp>
        <p:nvSpPr>
          <p:cNvPr id="3" name="TextBox 2"/>
          <p:cNvSpPr txBox="1"/>
          <p:nvPr/>
        </p:nvSpPr>
        <p:spPr>
          <a:xfrm>
            <a:off x="1475740" y="5770113"/>
            <a:ext cx="1956816" cy="584775"/>
          </a:xfrm>
          <a:prstGeom prst="rect">
            <a:avLst/>
          </a:prstGeom>
          <a:noFill/>
        </p:spPr>
        <p:txBody>
          <a:bodyPr wrap="square" rtlCol="0">
            <a:spAutoFit/>
          </a:bodyPr>
          <a:lstStyle/>
          <a:p>
            <a:r>
              <a:rPr lang="en-US" sz="1600" b="1" dirty="0"/>
              <a:t>Pam Dahlen</a:t>
            </a:r>
            <a:r>
              <a:rPr lang="en-US" sz="1600" dirty="0"/>
              <a:t>, </a:t>
            </a:r>
          </a:p>
          <a:p>
            <a:r>
              <a:rPr lang="en-US" sz="1600" dirty="0"/>
              <a:t>Financial Assistant</a:t>
            </a:r>
          </a:p>
        </p:txBody>
      </p:sp>
      <p:pic>
        <p:nvPicPr>
          <p:cNvPr id="8" name="Picture 2" descr="photo of William F. Jester, Jr., 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601" y="1607366"/>
            <a:ext cx="1493227" cy="1628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oto of Judith Argon, MA, MTS"/>
          <p:cNvPicPr>
            <a:picLocks noChangeAspect="1" noChangeArrowheads="1"/>
          </p:cNvPicPr>
          <p:nvPr/>
        </p:nvPicPr>
        <p:blipFill rotWithShape="1">
          <a:blip r:embed="rId5">
            <a:extLst>
              <a:ext uri="{28A0092B-C50C-407E-A947-70E740481C1C}">
                <a14:useLocalDpi xmlns:a14="http://schemas.microsoft.com/office/drawing/2010/main" val="0"/>
              </a:ext>
            </a:extLst>
          </a:blip>
          <a:srcRect b="7974"/>
          <a:stretch/>
        </p:blipFill>
        <p:spPr bwMode="auto">
          <a:xfrm>
            <a:off x="7110782" y="1607366"/>
            <a:ext cx="1563151" cy="1622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27149" y="1600266"/>
            <a:ext cx="1698312" cy="1563151"/>
          </a:xfrm>
          <a:prstGeom prst="rect">
            <a:avLst/>
          </a:prstGeom>
        </p:spPr>
      </p:pic>
      <p:sp>
        <p:nvSpPr>
          <p:cNvPr id="6" name="TextBox 5"/>
          <p:cNvSpPr txBox="1"/>
          <p:nvPr/>
        </p:nvSpPr>
        <p:spPr>
          <a:xfrm>
            <a:off x="1452197" y="3244334"/>
            <a:ext cx="2361224" cy="584775"/>
          </a:xfrm>
          <a:prstGeom prst="rect">
            <a:avLst/>
          </a:prstGeom>
          <a:noFill/>
        </p:spPr>
        <p:txBody>
          <a:bodyPr wrap="none" rtlCol="0">
            <a:spAutoFit/>
          </a:bodyPr>
          <a:lstStyle/>
          <a:p>
            <a:r>
              <a:rPr lang="en-US" sz="1600" b="1" dirty="0"/>
              <a:t>William Jester</a:t>
            </a:r>
            <a:r>
              <a:rPr lang="en-US" sz="1600" dirty="0"/>
              <a:t>, </a:t>
            </a:r>
          </a:p>
          <a:p>
            <a:r>
              <a:rPr lang="en-US" sz="1600" dirty="0"/>
              <a:t>Director of Administration</a:t>
            </a:r>
          </a:p>
        </p:txBody>
      </p:sp>
      <p:sp>
        <p:nvSpPr>
          <p:cNvPr id="13" name="Rectangle 12"/>
          <p:cNvSpPr/>
          <p:nvPr/>
        </p:nvSpPr>
        <p:spPr>
          <a:xfrm>
            <a:off x="4174993" y="3244334"/>
            <a:ext cx="1827103" cy="584775"/>
          </a:xfrm>
          <a:prstGeom prst="rect">
            <a:avLst/>
          </a:prstGeom>
        </p:spPr>
        <p:txBody>
          <a:bodyPr wrap="none">
            <a:spAutoFit/>
          </a:bodyPr>
          <a:lstStyle/>
          <a:p>
            <a:r>
              <a:rPr lang="en-US" sz="1600" b="1" dirty="0"/>
              <a:t>Casandra Burrows</a:t>
            </a:r>
            <a:r>
              <a:rPr lang="en-US" sz="1600" dirty="0"/>
              <a:t>, </a:t>
            </a:r>
          </a:p>
          <a:p>
            <a:r>
              <a:rPr lang="en-US" sz="1600" dirty="0"/>
              <a:t>CTSA Administrator</a:t>
            </a:r>
          </a:p>
        </p:txBody>
      </p:sp>
      <p:sp>
        <p:nvSpPr>
          <p:cNvPr id="15" name="TextBox 14"/>
          <p:cNvSpPr txBox="1"/>
          <p:nvPr/>
        </p:nvSpPr>
        <p:spPr>
          <a:xfrm>
            <a:off x="7066415" y="3244334"/>
            <a:ext cx="2620026" cy="584775"/>
          </a:xfrm>
          <a:prstGeom prst="rect">
            <a:avLst/>
          </a:prstGeom>
          <a:noFill/>
        </p:spPr>
        <p:txBody>
          <a:bodyPr wrap="square" rtlCol="0">
            <a:spAutoFit/>
          </a:bodyPr>
          <a:lstStyle/>
          <a:p>
            <a:r>
              <a:rPr lang="en-US" sz="1600" b="1" dirty="0"/>
              <a:t>Judith Argon</a:t>
            </a:r>
            <a:r>
              <a:rPr lang="en-US" sz="1600" dirty="0"/>
              <a:t>, </a:t>
            </a:r>
          </a:p>
          <a:p>
            <a:r>
              <a:rPr lang="en-US" sz="1600" dirty="0"/>
              <a:t>Executive Lead Prog. Dev.</a:t>
            </a:r>
          </a:p>
        </p:txBody>
      </p:sp>
      <p:sp>
        <p:nvSpPr>
          <p:cNvPr id="19" name="TextBox 18"/>
          <p:cNvSpPr txBox="1"/>
          <p:nvPr/>
        </p:nvSpPr>
        <p:spPr>
          <a:xfrm>
            <a:off x="5943600" y="3105835"/>
            <a:ext cx="1856232" cy="369332"/>
          </a:xfrm>
          <a:prstGeom prst="rect">
            <a:avLst/>
          </a:prstGeom>
          <a:noFill/>
        </p:spPr>
        <p:txBody>
          <a:bodyPr wrap="square" rtlCol="0">
            <a:spAutoFit/>
          </a:bodyPr>
          <a:lstStyle/>
          <a:p>
            <a:endParaRPr lang="en-US" dirty="0"/>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2974" y="4130399"/>
            <a:ext cx="1554775" cy="1549141"/>
          </a:xfrm>
          <a:prstGeom prst="rect">
            <a:avLst/>
          </a:prstGeom>
        </p:spPr>
      </p:pic>
      <p:sp>
        <p:nvSpPr>
          <p:cNvPr id="10" name="Rectangle 9">
            <a:extLst>
              <a:ext uri="{FF2B5EF4-FFF2-40B4-BE49-F238E27FC236}">
                <a16:creationId xmlns:a16="http://schemas.microsoft.com/office/drawing/2014/main" id="{8D215139-3DAA-1A3A-7D92-314F17337F0B}"/>
              </a:ext>
            </a:extLst>
          </p:cNvPr>
          <p:cNvSpPr/>
          <p:nvPr/>
        </p:nvSpPr>
        <p:spPr>
          <a:xfrm>
            <a:off x="4008121" y="5770113"/>
            <a:ext cx="2578660" cy="584775"/>
          </a:xfrm>
          <a:prstGeom prst="rect">
            <a:avLst/>
          </a:prstGeom>
        </p:spPr>
        <p:txBody>
          <a:bodyPr wrap="square">
            <a:spAutoFit/>
          </a:bodyPr>
          <a:lstStyle/>
          <a:p>
            <a:r>
              <a:rPr lang="en-US" sz="1600" b="1" dirty="0"/>
              <a:t>Anthony Gonzales</a:t>
            </a:r>
            <a:r>
              <a:rPr lang="en-US" sz="1600" dirty="0"/>
              <a:t>, </a:t>
            </a:r>
          </a:p>
          <a:p>
            <a:r>
              <a:rPr lang="en-US" sz="1600" dirty="0"/>
              <a:t>Regulatory and Compliance</a:t>
            </a:r>
          </a:p>
        </p:txBody>
      </p:sp>
      <p:pic>
        <p:nvPicPr>
          <p:cNvPr id="24" name="Picture 23" descr="A person in a blue shirt and yellow tie&#10;&#10;Description automatically generated">
            <a:extLst>
              <a:ext uri="{FF2B5EF4-FFF2-40B4-BE49-F238E27FC236}">
                <a16:creationId xmlns:a16="http://schemas.microsoft.com/office/drawing/2014/main" id="{85031B9A-3FF4-7A41-07B7-0A83708D85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349" b="-12670"/>
          <a:stretch/>
        </p:blipFill>
        <p:spPr>
          <a:xfrm>
            <a:off x="4234861" y="4104382"/>
            <a:ext cx="1333603" cy="1761180"/>
          </a:xfrm>
          <a:prstGeom prst="rect">
            <a:avLst/>
          </a:prstGeom>
        </p:spPr>
      </p:pic>
      <p:sp>
        <p:nvSpPr>
          <p:cNvPr id="7" name="TextBox 6">
            <a:extLst>
              <a:ext uri="{FF2B5EF4-FFF2-40B4-BE49-F238E27FC236}">
                <a16:creationId xmlns:a16="http://schemas.microsoft.com/office/drawing/2014/main" id="{7AA8F5B4-80BF-4A1C-1045-E361445B75EF}"/>
              </a:ext>
            </a:extLst>
          </p:cNvPr>
          <p:cNvSpPr txBox="1"/>
          <p:nvPr/>
        </p:nvSpPr>
        <p:spPr>
          <a:xfrm>
            <a:off x="7066415" y="5865562"/>
            <a:ext cx="4028305" cy="646331"/>
          </a:xfrm>
          <a:prstGeom prst="rect">
            <a:avLst/>
          </a:prstGeom>
          <a:noFill/>
        </p:spPr>
        <p:txBody>
          <a:bodyPr wrap="square" rtlCol="0">
            <a:spAutoFit/>
          </a:bodyPr>
          <a:lstStyle/>
          <a:p>
            <a:r>
              <a:rPr lang="en-US" dirty="0"/>
              <a:t>Bianca Freda</a:t>
            </a:r>
          </a:p>
          <a:p>
            <a:r>
              <a:rPr lang="en-US" dirty="0"/>
              <a:t>Princeton, Manager, Research &amp; Admin</a:t>
            </a:r>
          </a:p>
        </p:txBody>
      </p:sp>
      <p:pic>
        <p:nvPicPr>
          <p:cNvPr id="14" name="Picture 13">
            <a:extLst>
              <a:ext uri="{FF2B5EF4-FFF2-40B4-BE49-F238E27FC236}">
                <a16:creationId xmlns:a16="http://schemas.microsoft.com/office/drawing/2014/main" id="{1C01C0DE-9EC4-5422-602E-DE5D3B51616A}"/>
              </a:ext>
            </a:extLst>
          </p:cNvPr>
          <p:cNvPicPr>
            <a:picLocks noChangeAspect="1"/>
          </p:cNvPicPr>
          <p:nvPr/>
        </p:nvPicPr>
        <p:blipFill>
          <a:blip r:embed="rId9"/>
          <a:stretch>
            <a:fillRect/>
          </a:stretch>
        </p:blipFill>
        <p:spPr>
          <a:xfrm>
            <a:off x="7110783" y="3962974"/>
            <a:ext cx="1563151" cy="1807140"/>
          </a:xfrm>
          <a:prstGeom prst="rect">
            <a:avLst/>
          </a:prstGeom>
        </p:spPr>
      </p:pic>
    </p:spTree>
    <p:extLst>
      <p:ext uri="{BB962C8B-B14F-4D97-AF65-F5344CB8AC3E}">
        <p14:creationId xmlns:p14="http://schemas.microsoft.com/office/powerpoint/2010/main" val="3027067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a:xfrm>
            <a:off x="1883229" y="313445"/>
            <a:ext cx="10515600" cy="1325563"/>
          </a:xfrm>
        </p:spPr>
        <p:txBody>
          <a:bodyPr/>
          <a:lstStyle/>
          <a:p>
            <a:r>
              <a:rPr lang="en-US" b="1" dirty="0"/>
              <a:t>	Aims of the Pilot Program</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38200" y="2225733"/>
            <a:ext cx="10515600" cy="4915373"/>
          </a:xfrm>
        </p:spPr>
        <p:txBody>
          <a:bodyPr>
            <a:normAutofit/>
          </a:bodyPr>
          <a:lstStyle/>
          <a:p>
            <a:r>
              <a:rPr lang="en-US" sz="3200" dirty="0">
                <a:solidFill>
                  <a:srgbClr val="0D0D0D"/>
                </a:solidFill>
                <a:ea typeface="Calibri" panose="020F0502020204030204" pitchFamily="34" charset="0"/>
              </a:rPr>
              <a:t>E</a:t>
            </a:r>
            <a:r>
              <a:rPr lang="en-US" sz="3200" dirty="0">
                <a:solidFill>
                  <a:srgbClr val="0D0D0D"/>
                </a:solidFill>
                <a:effectLst/>
                <a:ea typeface="Calibri" panose="020F0502020204030204" pitchFamily="34" charset="0"/>
              </a:rPr>
              <a:t>nhance, broaden, and bolster NJ ACTS’ research endeavors in translational science</a:t>
            </a:r>
            <a:r>
              <a:rPr lang="en-US" sz="3200" dirty="0">
                <a:effectLst/>
              </a:rPr>
              <a:t> </a:t>
            </a:r>
          </a:p>
          <a:p>
            <a:r>
              <a:rPr lang="en-US" sz="3200" dirty="0">
                <a:solidFill>
                  <a:srgbClr val="0D0D0D"/>
                </a:solidFill>
                <a:ea typeface="Calibri" panose="020F0502020204030204" pitchFamily="34" charset="0"/>
              </a:rPr>
              <a:t>P</a:t>
            </a:r>
            <a:r>
              <a:rPr lang="en-US" sz="3200" dirty="0">
                <a:solidFill>
                  <a:srgbClr val="0D0D0D"/>
                </a:solidFill>
                <a:effectLst/>
                <a:ea typeface="Calibri" panose="020F0502020204030204" pitchFamily="34" charset="0"/>
              </a:rPr>
              <a:t>ropel clinical and translational science initiatives throughout NJ ACTS</a:t>
            </a:r>
          </a:p>
          <a:p>
            <a:pPr>
              <a:lnSpc>
                <a:spcPct val="100000"/>
              </a:lnSpc>
              <a:spcBef>
                <a:spcPts val="400"/>
              </a:spcBef>
            </a:pPr>
            <a:r>
              <a:rPr lang="en-US" sz="3200" dirty="0">
                <a:solidFill>
                  <a:srgbClr val="0D0D0D"/>
                </a:solidFill>
                <a:effectLst/>
                <a:ea typeface="Calibri" panose="020F0502020204030204" pitchFamily="34" charset="0"/>
              </a:rPr>
              <a:t>Resources to nurture projects</a:t>
            </a:r>
            <a:endParaRPr lang="en-US" sz="8800" dirty="0"/>
          </a:p>
        </p:txBody>
      </p:sp>
      <p:pic>
        <p:nvPicPr>
          <p:cNvPr id="7" name="Picture 6">
            <a:extLst>
              <a:ext uri="{FF2B5EF4-FFF2-40B4-BE49-F238E27FC236}">
                <a16:creationId xmlns:a16="http://schemas.microsoft.com/office/drawing/2014/main" id="{67B54D7C-08C2-DC43-BF9C-05762C12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59" y="313445"/>
            <a:ext cx="1198282" cy="1198282"/>
          </a:xfrm>
          <a:prstGeom prst="rect">
            <a:avLst/>
          </a:prstGeom>
        </p:spPr>
      </p:pic>
      <p:sp>
        <p:nvSpPr>
          <p:cNvPr id="9" name="TextBox 8">
            <a:extLst>
              <a:ext uri="{FF2B5EF4-FFF2-40B4-BE49-F238E27FC236}">
                <a16:creationId xmlns:a16="http://schemas.microsoft.com/office/drawing/2014/main" id="{B6BED9AE-1FF4-B24C-9937-891E92ABE3E1}"/>
              </a:ext>
            </a:extLst>
          </p:cNvPr>
          <p:cNvSpPr txBox="1"/>
          <p:nvPr/>
        </p:nvSpPr>
        <p:spPr>
          <a:xfrm>
            <a:off x="3355348" y="6494775"/>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solidFill>
                <a:srgbClr val="C00000"/>
              </a:solidFill>
            </a:endParaRPr>
          </a:p>
        </p:txBody>
      </p:sp>
    </p:spTree>
    <p:extLst>
      <p:ext uri="{BB962C8B-B14F-4D97-AF65-F5344CB8AC3E}">
        <p14:creationId xmlns:p14="http://schemas.microsoft.com/office/powerpoint/2010/main" val="4219843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893B-A2B7-A648-A773-F02D94B41D1C}"/>
              </a:ext>
            </a:extLst>
          </p:cNvPr>
          <p:cNvSpPr>
            <a:spLocks noGrp="1"/>
          </p:cNvSpPr>
          <p:nvPr>
            <p:ph type="title"/>
          </p:nvPr>
        </p:nvSpPr>
        <p:spPr>
          <a:xfrm>
            <a:off x="-404446" y="137632"/>
            <a:ext cx="10515600" cy="1325563"/>
          </a:xfrm>
        </p:spPr>
        <p:txBody>
          <a:bodyPr>
            <a:normAutofit/>
          </a:bodyPr>
          <a:lstStyle/>
          <a:p>
            <a:pPr algn="ctr"/>
            <a:r>
              <a:rPr lang="en-US" b="1" dirty="0"/>
              <a:t>	What is Translational Science</a:t>
            </a:r>
            <a:br>
              <a:rPr lang="en-US" b="1" dirty="0"/>
            </a:br>
            <a:r>
              <a:rPr lang="en-US" b="1" dirty="0"/>
              <a:t>		</a:t>
            </a:r>
            <a:r>
              <a:rPr lang="en-US" sz="3600" b="1" dirty="0"/>
              <a:t>(</a:t>
            </a:r>
            <a:r>
              <a:rPr lang="en-US" sz="3600" b="1" i="1" dirty="0"/>
              <a:t>v</a:t>
            </a:r>
            <a:r>
              <a:rPr lang="en-US" sz="3600" b="1" dirty="0"/>
              <a:t> Translational Research)</a:t>
            </a:r>
          </a:p>
        </p:txBody>
      </p:sp>
      <p:sp>
        <p:nvSpPr>
          <p:cNvPr id="3" name="Content Placeholder 2">
            <a:extLst>
              <a:ext uri="{FF2B5EF4-FFF2-40B4-BE49-F238E27FC236}">
                <a16:creationId xmlns:a16="http://schemas.microsoft.com/office/drawing/2014/main" id="{AE0E6908-4D67-9040-9F0F-3873C31B2A1D}"/>
              </a:ext>
            </a:extLst>
          </p:cNvPr>
          <p:cNvSpPr>
            <a:spLocks noGrp="1"/>
          </p:cNvSpPr>
          <p:nvPr>
            <p:ph idx="1"/>
          </p:nvPr>
        </p:nvSpPr>
        <p:spPr>
          <a:xfrm>
            <a:off x="871450" y="1501931"/>
            <a:ext cx="10515600" cy="4915373"/>
          </a:xfrm>
        </p:spPr>
        <p:txBody>
          <a:bodyPr>
            <a:normAutofit fontScale="92500" lnSpcReduction="20000"/>
          </a:bodyPr>
          <a:lstStyle/>
          <a:p>
            <a:r>
              <a:rPr lang="en-US" dirty="0"/>
              <a:t>Pioneers scientific and operational breakthroughs</a:t>
            </a:r>
          </a:p>
          <a:p>
            <a:pPr lvl="1"/>
            <a:r>
              <a:rPr lang="en-US" dirty="0"/>
              <a:t>To overcome hurdles along the translational research continuum.</a:t>
            </a:r>
          </a:p>
          <a:p>
            <a:r>
              <a:rPr lang="en-US" dirty="0"/>
              <a:t>Encompasses a spectrum of innovations to revolutionize the research landscape and catalyze speedier, more efficient, and more impactful advances. </a:t>
            </a:r>
          </a:p>
          <a:p>
            <a:pPr lvl="1"/>
            <a:r>
              <a:rPr lang="en-US" dirty="0"/>
              <a:t>Scientific</a:t>
            </a:r>
          </a:p>
          <a:p>
            <a:pPr lvl="1"/>
            <a:r>
              <a:rPr lang="en-US" dirty="0"/>
              <a:t>Operational</a:t>
            </a:r>
          </a:p>
          <a:p>
            <a:pPr lvl="1"/>
            <a:r>
              <a:rPr lang="en-US" dirty="0"/>
              <a:t>Regulatory</a:t>
            </a:r>
          </a:p>
          <a:p>
            <a:pPr lvl="1"/>
            <a:r>
              <a:rPr lang="en-US" dirty="0"/>
              <a:t>Financial</a:t>
            </a:r>
          </a:p>
          <a:p>
            <a:pPr lvl="1"/>
            <a:r>
              <a:rPr lang="en-US" dirty="0"/>
              <a:t>Administrative</a:t>
            </a:r>
          </a:p>
          <a:p>
            <a:r>
              <a:rPr lang="en-US" dirty="0"/>
              <a:t>As contrasted with Translational Research defined as the movement of research findings from laboratory to bedside to populations.</a:t>
            </a:r>
          </a:p>
          <a:p>
            <a:pPr marL="0" indent="0">
              <a:buNone/>
            </a:pPr>
            <a:endParaRPr lang="en-US" sz="2200" dirty="0"/>
          </a:p>
          <a:p>
            <a:r>
              <a:rPr lang="en-US" b="1" i="1" dirty="0">
                <a:solidFill>
                  <a:srgbClr val="FF0000"/>
                </a:solidFill>
              </a:rPr>
              <a:t>NOTE: There will be a separate Translational Research Grant RFA later this year</a:t>
            </a:r>
          </a:p>
          <a:p>
            <a:pPr marL="0" indent="0">
              <a:buNone/>
            </a:pPr>
            <a:endParaRPr lang="en-US" sz="8800" dirty="0"/>
          </a:p>
        </p:txBody>
      </p:sp>
      <p:pic>
        <p:nvPicPr>
          <p:cNvPr id="7" name="Picture 6">
            <a:extLst>
              <a:ext uri="{FF2B5EF4-FFF2-40B4-BE49-F238E27FC236}">
                <a16:creationId xmlns:a16="http://schemas.microsoft.com/office/drawing/2014/main" id="{67B54D7C-08C2-DC43-BF9C-05762C12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59" y="313445"/>
            <a:ext cx="1198282" cy="1198282"/>
          </a:xfrm>
          <a:prstGeom prst="rect">
            <a:avLst/>
          </a:prstGeom>
        </p:spPr>
      </p:pic>
      <p:sp>
        <p:nvSpPr>
          <p:cNvPr id="9" name="TextBox 8">
            <a:extLst>
              <a:ext uri="{FF2B5EF4-FFF2-40B4-BE49-F238E27FC236}">
                <a16:creationId xmlns:a16="http://schemas.microsoft.com/office/drawing/2014/main" id="{B6BED9AE-1FF4-B24C-9937-891E92ABE3E1}"/>
              </a:ext>
            </a:extLst>
          </p:cNvPr>
          <p:cNvSpPr txBox="1"/>
          <p:nvPr/>
        </p:nvSpPr>
        <p:spPr>
          <a:xfrm>
            <a:off x="3355348" y="6494775"/>
            <a:ext cx="5588902" cy="646331"/>
          </a:xfrm>
          <a:prstGeom prst="rect">
            <a:avLst/>
          </a:prstGeom>
          <a:noFill/>
        </p:spPr>
        <p:txBody>
          <a:bodyPr wrap="none" rtlCol="0">
            <a:spAutoFit/>
          </a:bodyPr>
          <a:lstStyle/>
          <a:p>
            <a:r>
              <a:rPr lang="en-US" b="1" dirty="0">
                <a:solidFill>
                  <a:srgbClr val="C00000"/>
                </a:solidFill>
              </a:rPr>
              <a:t>New Jersey Alliance for Clinical and Translational Science</a:t>
            </a:r>
          </a:p>
          <a:p>
            <a:endParaRPr lang="en-US" dirty="0">
              <a:solidFill>
                <a:srgbClr val="C00000"/>
              </a:solidFill>
            </a:endParaRPr>
          </a:p>
        </p:txBody>
      </p:sp>
    </p:spTree>
    <p:extLst>
      <p:ext uri="{BB962C8B-B14F-4D97-AF65-F5344CB8AC3E}">
        <p14:creationId xmlns:p14="http://schemas.microsoft.com/office/powerpoint/2010/main" val="3023741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tube with a diagram&#10;&#10;Description automatically generated">
            <a:extLst>
              <a:ext uri="{FF2B5EF4-FFF2-40B4-BE49-F238E27FC236}">
                <a16:creationId xmlns:a16="http://schemas.microsoft.com/office/drawing/2014/main" id="{823D375E-7D29-0E42-8F1C-993ADF042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891" y="0"/>
            <a:ext cx="9044469" cy="6858000"/>
          </a:xfrm>
          <a:prstGeom prst="rect">
            <a:avLst/>
          </a:prstGeom>
        </p:spPr>
      </p:pic>
      <p:sp>
        <p:nvSpPr>
          <p:cNvPr id="12" name="TextBox 11">
            <a:extLst>
              <a:ext uri="{FF2B5EF4-FFF2-40B4-BE49-F238E27FC236}">
                <a16:creationId xmlns:a16="http://schemas.microsoft.com/office/drawing/2014/main" id="{6FD15351-CFF3-8B4D-ABA2-619F09589EC7}"/>
              </a:ext>
            </a:extLst>
          </p:cNvPr>
          <p:cNvSpPr txBox="1"/>
          <p:nvPr/>
        </p:nvSpPr>
        <p:spPr>
          <a:xfrm>
            <a:off x="7704823" y="6309528"/>
            <a:ext cx="4263668" cy="276999"/>
          </a:xfrm>
          <a:prstGeom prst="rect">
            <a:avLst/>
          </a:prstGeom>
          <a:noFill/>
        </p:spPr>
        <p:txBody>
          <a:bodyPr wrap="none" rtlCol="0">
            <a:spAutoFit/>
          </a:bodyPr>
          <a:lstStyle/>
          <a:p>
            <a:r>
              <a:rPr lang="en-US" sz="1200" dirty="0"/>
              <a:t>https://</a:t>
            </a:r>
            <a:r>
              <a:rPr lang="en-US" sz="1200" dirty="0" err="1"/>
              <a:t>www.einsteinmed.edu</a:t>
            </a:r>
            <a:r>
              <a:rPr lang="en-US" sz="1200" dirty="0"/>
              <a:t>/centers/</a:t>
            </a:r>
            <a:r>
              <a:rPr lang="en-US" sz="1200" dirty="0" err="1"/>
              <a:t>ictr</a:t>
            </a:r>
            <a:r>
              <a:rPr lang="en-US" sz="1200" dirty="0"/>
              <a:t>/translational-science/</a:t>
            </a:r>
          </a:p>
        </p:txBody>
      </p:sp>
    </p:spTree>
    <p:extLst>
      <p:ext uri="{BB962C8B-B14F-4D97-AF65-F5344CB8AC3E}">
        <p14:creationId xmlns:p14="http://schemas.microsoft.com/office/powerpoint/2010/main" val="457799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pipe&#10;&#10;Description automatically generated">
            <a:extLst>
              <a:ext uri="{FF2B5EF4-FFF2-40B4-BE49-F238E27FC236}">
                <a16:creationId xmlns:a16="http://schemas.microsoft.com/office/drawing/2014/main" id="{B2F40345-49DC-7749-82A3-83FB2BDEB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739" y="0"/>
            <a:ext cx="8172522" cy="6858000"/>
          </a:xfrm>
          <a:prstGeom prst="rect">
            <a:avLst/>
          </a:prstGeom>
        </p:spPr>
      </p:pic>
      <p:sp>
        <p:nvSpPr>
          <p:cNvPr id="8" name="TextBox 7">
            <a:extLst>
              <a:ext uri="{FF2B5EF4-FFF2-40B4-BE49-F238E27FC236}">
                <a16:creationId xmlns:a16="http://schemas.microsoft.com/office/drawing/2014/main" id="{D99849C1-4536-B840-8676-F7D5737C09E1}"/>
              </a:ext>
            </a:extLst>
          </p:cNvPr>
          <p:cNvSpPr txBox="1"/>
          <p:nvPr/>
        </p:nvSpPr>
        <p:spPr>
          <a:xfrm>
            <a:off x="7681377" y="6473651"/>
            <a:ext cx="4263668" cy="276999"/>
          </a:xfrm>
          <a:prstGeom prst="rect">
            <a:avLst/>
          </a:prstGeom>
          <a:noFill/>
        </p:spPr>
        <p:txBody>
          <a:bodyPr wrap="none" rtlCol="0">
            <a:spAutoFit/>
          </a:bodyPr>
          <a:lstStyle/>
          <a:p>
            <a:r>
              <a:rPr lang="en-US" sz="1200" dirty="0"/>
              <a:t>https://</a:t>
            </a:r>
            <a:r>
              <a:rPr lang="en-US" sz="1200" dirty="0" err="1"/>
              <a:t>www.einsteinmed.edu</a:t>
            </a:r>
            <a:r>
              <a:rPr lang="en-US" sz="1200" dirty="0"/>
              <a:t>/centers/</a:t>
            </a:r>
            <a:r>
              <a:rPr lang="en-US" sz="1200" dirty="0" err="1"/>
              <a:t>ictr</a:t>
            </a:r>
            <a:r>
              <a:rPr lang="en-US" sz="1200" dirty="0"/>
              <a:t>/translational-science/</a:t>
            </a:r>
          </a:p>
        </p:txBody>
      </p:sp>
    </p:spTree>
    <p:extLst>
      <p:ext uri="{BB962C8B-B14F-4D97-AF65-F5344CB8AC3E}">
        <p14:creationId xmlns:p14="http://schemas.microsoft.com/office/powerpoint/2010/main" val="42165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paper with text on it&#10;&#10;Description automatically generated">
            <a:extLst>
              <a:ext uri="{FF2B5EF4-FFF2-40B4-BE49-F238E27FC236}">
                <a16:creationId xmlns:a16="http://schemas.microsoft.com/office/drawing/2014/main" id="{D279B62F-3D00-6B46-A3E1-14B36883961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942162" y="604157"/>
            <a:ext cx="9133599" cy="5393192"/>
          </a:xfrm>
        </p:spPr>
      </p:pic>
      <p:sp>
        <p:nvSpPr>
          <p:cNvPr id="6" name="TextBox 5">
            <a:extLst>
              <a:ext uri="{FF2B5EF4-FFF2-40B4-BE49-F238E27FC236}">
                <a16:creationId xmlns:a16="http://schemas.microsoft.com/office/drawing/2014/main" id="{3CB311AD-B246-C245-95CD-872711AF73D2}"/>
              </a:ext>
            </a:extLst>
          </p:cNvPr>
          <p:cNvSpPr txBox="1"/>
          <p:nvPr/>
        </p:nvSpPr>
        <p:spPr>
          <a:xfrm>
            <a:off x="7704823" y="6309528"/>
            <a:ext cx="4263668" cy="276999"/>
          </a:xfrm>
          <a:prstGeom prst="rect">
            <a:avLst/>
          </a:prstGeom>
          <a:noFill/>
        </p:spPr>
        <p:txBody>
          <a:bodyPr wrap="none" rtlCol="0">
            <a:spAutoFit/>
          </a:bodyPr>
          <a:lstStyle/>
          <a:p>
            <a:r>
              <a:rPr lang="en-US" sz="1200" dirty="0"/>
              <a:t>https://</a:t>
            </a:r>
            <a:r>
              <a:rPr lang="en-US" sz="1200" dirty="0" err="1"/>
              <a:t>www.einsteinmed.edu</a:t>
            </a:r>
            <a:r>
              <a:rPr lang="en-US" sz="1200" dirty="0"/>
              <a:t>/centers/</a:t>
            </a:r>
            <a:r>
              <a:rPr lang="en-US" sz="1200" dirty="0" err="1"/>
              <a:t>ictr</a:t>
            </a:r>
            <a:r>
              <a:rPr lang="en-US" sz="1200" dirty="0"/>
              <a:t>/translational-science/</a:t>
            </a:r>
          </a:p>
        </p:txBody>
      </p:sp>
    </p:spTree>
    <p:extLst>
      <p:ext uri="{BB962C8B-B14F-4D97-AF65-F5344CB8AC3E}">
        <p14:creationId xmlns:p14="http://schemas.microsoft.com/office/powerpoint/2010/main" val="2445203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FE63-B5E6-3D41-9314-070439AE331B}"/>
              </a:ext>
            </a:extLst>
          </p:cNvPr>
          <p:cNvSpPr>
            <a:spLocks noGrp="1"/>
          </p:cNvSpPr>
          <p:nvPr>
            <p:ph type="title"/>
          </p:nvPr>
        </p:nvSpPr>
        <p:spPr/>
        <p:txBody>
          <a:bodyPr>
            <a:normAutofit/>
          </a:bodyPr>
          <a:lstStyle/>
          <a:p>
            <a:pPr algn="ctr"/>
            <a:r>
              <a:rPr lang="en-US" sz="3600" b="1" dirty="0"/>
              <a:t>Some Additional Examples</a:t>
            </a:r>
          </a:p>
        </p:txBody>
      </p:sp>
      <p:sp>
        <p:nvSpPr>
          <p:cNvPr id="3" name="Content Placeholder 2">
            <a:extLst>
              <a:ext uri="{FF2B5EF4-FFF2-40B4-BE49-F238E27FC236}">
                <a16:creationId xmlns:a16="http://schemas.microsoft.com/office/drawing/2014/main" id="{2733EEF3-398B-4E47-B9C7-62E21D6CBA7B}"/>
              </a:ext>
            </a:extLst>
          </p:cNvPr>
          <p:cNvSpPr>
            <a:spLocks noGrp="1"/>
          </p:cNvSpPr>
          <p:nvPr>
            <p:ph idx="1"/>
          </p:nvPr>
        </p:nvSpPr>
        <p:spPr>
          <a:xfrm>
            <a:off x="838200" y="1324708"/>
            <a:ext cx="10515600" cy="4852255"/>
          </a:xfrm>
        </p:spPr>
        <p:txBody>
          <a:bodyPr>
            <a:normAutofit fontScale="92500" lnSpcReduction="20000"/>
          </a:bodyPr>
          <a:lstStyle/>
          <a:p>
            <a:r>
              <a:rPr lang="en-US" dirty="0"/>
              <a:t>Developing advanced computational models and machine learning algorithms to improve the prediction of drug efficacy and toxicity based on preclinical data, reducing the need for extensive animal testing.</a:t>
            </a:r>
          </a:p>
          <a:p>
            <a:r>
              <a:rPr lang="en-US" dirty="0"/>
              <a:t>Designing novel in vitro assays using human-derived cells or organoids to better model disease mechanisms and evaluate potential therapeutic compounds, with the aim of improving the translation of preclinical findings to clinical trials.</a:t>
            </a:r>
          </a:p>
          <a:p>
            <a:r>
              <a:rPr lang="en-US" dirty="0"/>
              <a:t>Developing standardized and harmonized data collection protocols and interoperable platforms for integrating diverse clinical datasets from multiple sources, enabling more efficient data sharing and analysis across research institutions.</a:t>
            </a:r>
          </a:p>
          <a:p>
            <a:r>
              <a:rPr lang="en-US" dirty="0"/>
              <a:t>Designing novel neuroimaging and electrophysiological techniques to better characterize brain connectivity and neural circuit dysfunction in ASD, with the aim of identifying reliable biomarkers for early diagnosis and monitoring of treatment response.</a:t>
            </a:r>
          </a:p>
          <a:p>
            <a:endParaRPr lang="en-US" dirty="0"/>
          </a:p>
          <a:p>
            <a:pPr marL="0" indent="0">
              <a:buNone/>
            </a:pPr>
            <a:endParaRPr lang="en-US" dirty="0"/>
          </a:p>
        </p:txBody>
      </p:sp>
    </p:spTree>
    <p:extLst>
      <p:ext uri="{BB962C8B-B14F-4D97-AF65-F5344CB8AC3E}">
        <p14:creationId xmlns:p14="http://schemas.microsoft.com/office/powerpoint/2010/main" val="1056102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10914</TotalTime>
  <Words>2093</Words>
  <Application>Microsoft Macintosh PowerPoint</Application>
  <PresentationFormat>Widescreen</PresentationFormat>
  <Paragraphs>315</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Courier New</vt:lpstr>
      <vt:lpstr>Symbol</vt:lpstr>
      <vt:lpstr>Times New Roman</vt:lpstr>
      <vt:lpstr>Office Theme</vt:lpstr>
      <vt:lpstr>    </vt:lpstr>
      <vt:lpstr>          Pilot Studies Co-Leads </vt:lpstr>
      <vt:lpstr>PowerPoint Presentation</vt:lpstr>
      <vt:lpstr> Aims of the Pilot Program</vt:lpstr>
      <vt:lpstr> What is Translational Science   (v Translational Research)</vt:lpstr>
      <vt:lpstr>PowerPoint Presentation</vt:lpstr>
      <vt:lpstr>PowerPoint Presentation</vt:lpstr>
      <vt:lpstr>PowerPoint Presentation</vt:lpstr>
      <vt:lpstr>Some Additional Examples</vt:lpstr>
      <vt:lpstr>   Clinical and Translational Science Projects   $40,000</vt:lpstr>
      <vt:lpstr>Clinical and Translational Science Themes</vt:lpstr>
      <vt:lpstr>Creating Efficiencies by Integrating Knowledge, Creating Partnerships, Working Across Diseases </vt:lpstr>
      <vt:lpstr>Expanding Patient and Community Engagement </vt:lpstr>
      <vt:lpstr>Exploring Bold Scientific Approaches </vt:lpstr>
      <vt:lpstr>Training and Education </vt:lpstr>
      <vt:lpstr>Budget and Project Length</vt:lpstr>
      <vt:lpstr>PI/Co-PI Eligibility</vt:lpstr>
      <vt:lpstr>   Application Process: Letter of Intent</vt:lpstr>
      <vt:lpstr>Application Components</vt:lpstr>
      <vt:lpstr>Application Components, cont.</vt:lpstr>
      <vt:lpstr> Application Review Process</vt:lpstr>
      <vt:lpstr> Review Criteria</vt:lpstr>
      <vt:lpstr> Application Process: Due June 17th </vt:lpstr>
      <vt:lpstr> Institutional Sign-off</vt:lpstr>
      <vt:lpstr> When Will We Hear?  How Soon Can We Start?</vt:lpstr>
      <vt:lpstr>    How Long is the Project?    </vt:lpstr>
      <vt:lpstr>    Summary of Changes since Last Year    </vt:lpstr>
      <vt:lpstr> Where do we go for help?</vt:lpstr>
      <vt:lpstr>PowerPoint Presentation</vt:lpstr>
    </vt:vector>
  </TitlesOfParts>
  <Company>Rutgers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Jester, William</dc:creator>
  <cp:lastModifiedBy>Judith Argon</cp:lastModifiedBy>
  <cp:revision>73</cp:revision>
  <dcterms:created xsi:type="dcterms:W3CDTF">2020-10-29T15:14:28Z</dcterms:created>
  <dcterms:modified xsi:type="dcterms:W3CDTF">2024-05-13T15:38:57Z</dcterms:modified>
</cp:coreProperties>
</file>