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23"/>
  </p:notesMasterIdLst>
  <p:sldIdLst>
    <p:sldId id="256" r:id="rId2"/>
    <p:sldId id="265" r:id="rId3"/>
    <p:sldId id="258" r:id="rId4"/>
    <p:sldId id="1085" r:id="rId5"/>
    <p:sldId id="1083" r:id="rId6"/>
    <p:sldId id="411" r:id="rId7"/>
    <p:sldId id="1153" r:id="rId8"/>
    <p:sldId id="1234" r:id="rId9"/>
    <p:sldId id="260" r:id="rId10"/>
    <p:sldId id="1227" r:id="rId11"/>
    <p:sldId id="1218" r:id="rId12"/>
    <p:sldId id="263" r:id="rId13"/>
    <p:sldId id="1231" r:id="rId14"/>
    <p:sldId id="1226" r:id="rId15"/>
    <p:sldId id="1087" r:id="rId16"/>
    <p:sldId id="261" r:id="rId17"/>
    <p:sldId id="1229" r:id="rId18"/>
    <p:sldId id="1232" r:id="rId19"/>
    <p:sldId id="1230" r:id="rId20"/>
    <p:sldId id="1228" r:id="rId21"/>
    <p:sldId id="123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4348"/>
    <p:restoredTop sz="96629"/>
  </p:normalViewPr>
  <p:slideViewPr>
    <p:cSldViewPr snapToGrid="0">
      <p:cViewPr varScale="1">
        <p:scale>
          <a:sx n="140" d="100"/>
          <a:sy n="140" d="100"/>
        </p:scale>
        <p:origin x="24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09B48-8B2E-5346-B2CB-84C354A60542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9AE85-64A1-504B-AEF4-FB96A9264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8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9AE85-64A1-504B-AEF4-FB96A92648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38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9AE85-64A1-504B-AEF4-FB96A92648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77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F907FC-4160-D140-8241-16ECB47CDD19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23E76-673F-7638-E976-804D4839E9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altLang="x-none"/>
              <a:t>Summer 2026</a:t>
            </a: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06003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9AE85-64A1-504B-AEF4-FB96A92648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71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71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3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10/12/26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43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6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681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663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0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7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93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5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21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38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hyperlink" Target="https://www.goodreads.com/work/quotes/20422387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online.queens.edu/resource/business-leadership/infographic/communicating-in-the-workplac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rtner.com/en/documents/5351963" TargetMode="External"/><Relationship Id="rId2" Type="http://schemas.openxmlformats.org/officeDocument/2006/relationships/hyperlink" Target="https://www.mckinsey.com/capabilities/tech-and-ai/our-insights/what-makes-product-teams-effect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d.org/content/td-magazine/its-time-to-develop-team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loitte.com/za/en/services/consulting/research/2024-human-capital-trends.html" TargetMode="External"/><Relationship Id="rId2" Type="http://schemas.openxmlformats.org/officeDocument/2006/relationships/hyperlink" Target="https://institute.brandonhall.com/wp-content/uploads/2024/06/BHG_Identifying-the-Key-Differences-Between-Leadership-and-Management-Skills_SB-1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cl.org/articles/leading-effectively-articles/most-important-leadership-competencies/" TargetMode="External"/><Relationship Id="rId4" Type="http://schemas.openxmlformats.org/officeDocument/2006/relationships/hyperlink" Target="https://sg.adp.com/resources/insights/people-at-work-2025-a-global-workforce-view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554E0-1914-960B-7F0B-9C7A7885E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5308" y="1657074"/>
            <a:ext cx="6141769" cy="4031101"/>
          </a:xfrm>
        </p:spPr>
        <p:txBody>
          <a:bodyPr anchor="b">
            <a:noAutofit/>
          </a:bodyPr>
          <a:lstStyle/>
          <a:p>
            <a:r>
              <a:rPr lang="en-US" sz="4000" dirty="0">
                <a:latin typeface="Arial Rounded MT Bold" panose="020F0704030504030204" pitchFamily="34" charset="77"/>
              </a:rPr>
              <a:t>The Importance of Teamwork for Biomedical Research in a Rapidly Changing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1602C-1600-6D3F-D05B-418D48B86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1897" y="5677024"/>
            <a:ext cx="6498951" cy="907650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1800" i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NJ ACTS Team Science Co-Leads:</a:t>
            </a:r>
          </a:p>
          <a:p>
            <a:r>
              <a:rPr lang="en-US" sz="1800" i="1" dirty="0">
                <a:latin typeface="Arial Rounded MT Bold" panose="020F0704030504030204" pitchFamily="34" charset="77"/>
              </a:rPr>
              <a:t>Richard Dool, Daniel B. Horton, Nancy E. Reichman</a:t>
            </a:r>
            <a:endParaRPr lang="en-US" sz="2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CB0275-66F1-4491-93B8-121D0C717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4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18D32C3D-8F76-4E99-BE56-0836CC38C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493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45B25B5F-5A3C-CAFD-D4CC-63566F8C5D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73" r="22505"/>
          <a:stretch>
            <a:fillRect/>
          </a:stretch>
        </p:blipFill>
        <p:spPr>
          <a:xfrm>
            <a:off x="153" y="1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70766076-46F5-42D5-A773-2B3BEF2B8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557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308AF9-76DD-DCC8-94DD-F67D79635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074" y="225644"/>
            <a:ext cx="6750651" cy="90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39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68947" y="0"/>
            <a:ext cx="6723053" cy="6858000"/>
            <a:chOff x="0" y="0"/>
            <a:chExt cx="638656" cy="6514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8656" cy="651475"/>
            </a:xfrm>
            <a:custGeom>
              <a:avLst/>
              <a:gdLst/>
              <a:ahLst/>
              <a:cxnLst/>
              <a:rect l="l" t="t" r="r" b="b"/>
              <a:pathLst>
                <a:path w="638656" h="651475">
                  <a:moveTo>
                    <a:pt x="0" y="0"/>
                  </a:moveTo>
                  <a:lnTo>
                    <a:pt x="638656" y="0"/>
                  </a:lnTo>
                  <a:lnTo>
                    <a:pt x="638656" y="651475"/>
                  </a:lnTo>
                  <a:lnTo>
                    <a:pt x="0" y="651475"/>
                  </a:lnTo>
                  <a:close/>
                </a:path>
              </a:pathLst>
            </a:custGeom>
            <a:blipFill>
              <a:blip r:embed="rId3"/>
              <a:stretch>
                <a:fillRect l="-26553" r="-2655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24493" y="1964670"/>
            <a:ext cx="5018559" cy="4283406"/>
            <a:chOff x="0" y="0"/>
            <a:chExt cx="1982641" cy="14403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82641" cy="1440374"/>
            </a:xfrm>
            <a:custGeom>
              <a:avLst/>
              <a:gdLst/>
              <a:ahLst/>
              <a:cxnLst/>
              <a:rect l="l" t="t" r="r" b="b"/>
              <a:pathLst>
                <a:path w="1982641" h="1440374">
                  <a:moveTo>
                    <a:pt x="52450" y="0"/>
                  </a:moveTo>
                  <a:lnTo>
                    <a:pt x="1930191" y="0"/>
                  </a:lnTo>
                  <a:cubicBezTo>
                    <a:pt x="1944101" y="0"/>
                    <a:pt x="1957442" y="5526"/>
                    <a:pt x="1967278" y="15362"/>
                  </a:cubicBezTo>
                  <a:cubicBezTo>
                    <a:pt x="1977115" y="25199"/>
                    <a:pt x="1982641" y="38540"/>
                    <a:pt x="1982641" y="52450"/>
                  </a:cubicBezTo>
                  <a:lnTo>
                    <a:pt x="1982641" y="1387923"/>
                  </a:lnTo>
                  <a:cubicBezTo>
                    <a:pt x="1982641" y="1416891"/>
                    <a:pt x="1959158" y="1440374"/>
                    <a:pt x="1930191" y="1440374"/>
                  </a:cubicBezTo>
                  <a:lnTo>
                    <a:pt x="52450" y="1440374"/>
                  </a:lnTo>
                  <a:cubicBezTo>
                    <a:pt x="23483" y="1440374"/>
                    <a:pt x="0" y="1416891"/>
                    <a:pt x="0" y="1387923"/>
                  </a:cubicBezTo>
                  <a:lnTo>
                    <a:pt x="0" y="52450"/>
                  </a:lnTo>
                  <a:cubicBezTo>
                    <a:pt x="0" y="23483"/>
                    <a:pt x="23483" y="0"/>
                    <a:pt x="52450" y="0"/>
                  </a:cubicBezTo>
                  <a:close/>
                </a:path>
              </a:pathLst>
            </a:custGeom>
            <a:solidFill>
              <a:srgbClr val="F1B4B4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33375"/>
              <a:ext cx="1982641" cy="177374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7" name="AutoShape 7"/>
          <p:cNvSpPr/>
          <p:nvPr/>
        </p:nvSpPr>
        <p:spPr>
          <a:xfrm>
            <a:off x="-12360" y="1601600"/>
            <a:ext cx="5481307" cy="1200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661745" y="322157"/>
            <a:ext cx="5481307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67"/>
              </a:lnSpc>
            </a:pPr>
            <a:r>
              <a:rPr lang="en-US" sz="4067" b="1" dirty="0">
                <a:solidFill>
                  <a:srgbClr val="C0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To Team or </a:t>
            </a:r>
            <a:br>
              <a:rPr lang="en-US" sz="4067" b="1" dirty="0">
                <a:solidFill>
                  <a:srgbClr val="C0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</a:br>
            <a:r>
              <a:rPr lang="en-US" sz="4067" b="1" dirty="0">
                <a:solidFill>
                  <a:srgbClr val="C0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Not to Team?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49680" y="2223525"/>
            <a:ext cx="484632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1061" lvl="1" indent="-165531">
              <a:buFont typeface="Arial"/>
              <a:buChar char="•"/>
            </a:pPr>
            <a: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Increasing need for high functioning teams in biomedical research </a:t>
            </a:r>
          </a:p>
          <a:p>
            <a:pPr marL="165530" lvl="1"/>
            <a:endParaRPr lang="en-US" sz="2400" spc="47" dirty="0">
              <a:solidFill>
                <a:srgbClr val="2B2B2B"/>
              </a:solidFill>
              <a:latin typeface="Arial Rounded MT Bold" panose="020F0704030504030204" pitchFamily="34" charset="77"/>
              <a:ea typeface="Poppins"/>
              <a:cs typeface="Poppins"/>
              <a:sym typeface="Poppins"/>
            </a:endParaRPr>
          </a:p>
          <a:p>
            <a:pPr marL="331061" lvl="1" indent="-165531">
              <a:buFont typeface="Arial"/>
              <a:buChar char="•"/>
            </a:pPr>
            <a: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Effective teamwork can enhance the importance and impact of research</a:t>
            </a:r>
          </a:p>
          <a:p>
            <a:pPr marL="331061" lvl="1" indent="-165531">
              <a:buFont typeface="Arial"/>
              <a:buChar char="•"/>
            </a:pPr>
            <a:endParaRPr lang="en-US" sz="2400" spc="47" dirty="0">
              <a:solidFill>
                <a:srgbClr val="2B2B2B"/>
              </a:solidFill>
              <a:latin typeface="Arial Rounded MT Bold" panose="020F0704030504030204" pitchFamily="34" charset="77"/>
              <a:ea typeface="Poppins"/>
              <a:cs typeface="Poppins"/>
              <a:sym typeface="Poppins"/>
            </a:endParaRPr>
          </a:p>
          <a:p>
            <a:pPr marL="331061" lvl="1" indent="-165531">
              <a:buFont typeface="Arial"/>
              <a:buChar char="•"/>
            </a:pPr>
            <a: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Effective leadership is critical for team success</a:t>
            </a:r>
            <a:b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</a:br>
            <a:endParaRPr lang="en-US" sz="2400" spc="47" dirty="0">
              <a:solidFill>
                <a:srgbClr val="2B2B2B"/>
              </a:solidFill>
              <a:latin typeface="Arial Rounded MT Bold" panose="020F0704030504030204" pitchFamily="34" charset="77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313920" y="1453695"/>
            <a:ext cx="5945453" cy="1270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2" name="TextBox 12"/>
          <p:cNvSpPr txBox="1"/>
          <p:nvPr/>
        </p:nvSpPr>
        <p:spPr>
          <a:xfrm>
            <a:off x="565244" y="96519"/>
            <a:ext cx="9380267" cy="1155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34"/>
              </a:lnSpc>
            </a:pPr>
            <a:r>
              <a:rPr lang="en-US" sz="3200" b="1" dirty="0">
                <a:solidFill>
                  <a:srgbClr val="8D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Skills and Competencies for </a:t>
            </a:r>
          </a:p>
          <a:p>
            <a:pPr>
              <a:lnSpc>
                <a:spcPts val="4734"/>
              </a:lnSpc>
            </a:pPr>
            <a:r>
              <a:rPr lang="en-US" sz="3200" b="1" dirty="0">
                <a:solidFill>
                  <a:srgbClr val="8D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Effective Teams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C19B9D-5D12-1B99-C649-6691C82AE071}"/>
              </a:ext>
            </a:extLst>
          </p:cNvPr>
          <p:cNvSpPr txBox="1"/>
          <p:nvPr/>
        </p:nvSpPr>
        <p:spPr>
          <a:xfrm>
            <a:off x="0" y="1740246"/>
            <a:ext cx="6913880" cy="5272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sz="2400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High-impact biomedical research increasingly requires inter- and trans-disciplinary teamwork and the ability of leaders to stimulate, support, and encourage team effectiveness.</a:t>
            </a:r>
            <a:br>
              <a:rPr lang="en-US" sz="2400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2400" kern="100" dirty="0">
              <a:effectLst/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sz="2400" kern="100" dirty="0"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US" sz="2400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uccessful collaborative research requires competencies </a:t>
            </a:r>
            <a:r>
              <a:rPr lang="en-US" i="1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(e.g., leadership, communication,</a:t>
            </a:r>
            <a:r>
              <a:rPr lang="en-US" i="1" kern="100" dirty="0"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 conflict management</a:t>
            </a:r>
            <a:r>
              <a:rPr lang="en-US" i="1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en-US" sz="2400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 that extend beyond most biomedical researchers’ traditional disciplinary training.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itchFamily="2" charset="2"/>
              <a:buChar char=""/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32FE3A-FD06-6AA9-B03A-BE9AD75C6818}"/>
              </a:ext>
            </a:extLst>
          </p:cNvPr>
          <p:cNvSpPr txBox="1"/>
          <p:nvPr/>
        </p:nvSpPr>
        <p:spPr>
          <a:xfrm>
            <a:off x="8081602" y="1863545"/>
            <a:ext cx="3540540" cy="19744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1800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This video series will highlight key issues in management science and the business world that can be applied to enhance the effectiveness of biomedical research teams.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10DC9F46-B145-EC50-AF86-B57766EA9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420" y="4249178"/>
            <a:ext cx="3868904" cy="193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558812-9797-0E1E-739B-68758D8EAEBE}"/>
              </a:ext>
            </a:extLst>
          </p:cNvPr>
          <p:cNvSpPr txBox="1"/>
          <p:nvPr/>
        </p:nvSpPr>
        <p:spPr>
          <a:xfrm>
            <a:off x="7837311" y="1373216"/>
            <a:ext cx="614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NJ ACTS Team Science Video Series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7BB21F-5288-FA3B-2866-2D1DAF52E4B7}"/>
              </a:ext>
            </a:extLst>
          </p:cNvPr>
          <p:cNvSpPr txBox="1"/>
          <p:nvPr/>
        </p:nvSpPr>
        <p:spPr>
          <a:xfrm>
            <a:off x="578780" y="347871"/>
            <a:ext cx="100101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A decade of </a:t>
            </a:r>
            <a:r>
              <a:rPr lang="en-US" sz="3300" b="1" dirty="0">
                <a:latin typeface="Arial Rounded MT Bold" panose="020F0704030504030204" pitchFamily="34" charset="77"/>
              </a:rPr>
              <a:t>disorientation: </a:t>
            </a:r>
            <a:br>
              <a:rPr lang="en-US" sz="3300" b="1" dirty="0">
                <a:latin typeface="Arial Rounded MT Bold" panose="020F0704030504030204" pitchFamily="34" charset="77"/>
              </a:rPr>
            </a:br>
            <a:r>
              <a:rPr lang="en-US" sz="33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The biggest leadership challenge of the future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57FA10A-1A4A-03C1-9FE7-AA915A8FE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97" y="2074900"/>
            <a:ext cx="5444611" cy="44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97E95550-675F-142C-9C68-E9C7ADCFF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3" y="2092961"/>
            <a:ext cx="5895692" cy="44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018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3A3B1E-22C5-B538-C914-F0EE3DF43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r="2661" b="-2"/>
          <a:stretch>
            <a:fillRect/>
          </a:stretch>
        </p:blipFill>
        <p:spPr bwMode="auto"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olatile': Stable Meanings for a Flighty Word | Merriam-Webster">
            <a:extLst>
              <a:ext uri="{FF2B5EF4-FFF2-40B4-BE49-F238E27FC236}">
                <a16:creationId xmlns:a16="http://schemas.microsoft.com/office/drawing/2014/main" id="{D50263D6-1BF5-DDF3-91C9-A077564F6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3" b="-1"/>
          <a:stretch>
            <a:fillRect/>
          </a:stretch>
        </p:blipFill>
        <p:spPr bwMode="auto">
          <a:xfrm>
            <a:off x="7458302" y="-22547"/>
            <a:ext cx="3809132" cy="31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037">
            <a:extLst>
              <a:ext uri="{FF2B5EF4-FFF2-40B4-BE49-F238E27FC236}">
                <a16:creationId xmlns:a16="http://schemas.microsoft.com/office/drawing/2014/main" id="{36A1CAC3-A129-43F8-8881-63D3E319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B5CCE41C-FBFB-44B8-BE25-7F555613C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173327-5BFC-050B-8EE9-5EF7EE771210}"/>
              </a:ext>
            </a:extLst>
          </p:cNvPr>
          <p:cNvSpPr txBox="1"/>
          <p:nvPr/>
        </p:nvSpPr>
        <p:spPr>
          <a:xfrm>
            <a:off x="474133" y="4222044"/>
            <a:ext cx="4154311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Arial Rounded MT Bold" panose="020F0704030504030204" pitchFamily="34" charset="77"/>
              </a:rPr>
              <a:t>“Uncertainty is an inherent trait of the future.” </a:t>
            </a:r>
          </a:p>
          <a:p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Roger Spitz, </a:t>
            </a:r>
            <a:r>
              <a:rPr lang="en-US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Disrupt With Impact: Achieve Business Success in an Unpredictable World</a:t>
            </a:r>
            <a:r>
              <a:rPr lang="en-US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58B1A-7D00-5DB4-364D-F81AF3DFF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186" y="3077653"/>
            <a:ext cx="6422718" cy="37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80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57" y="611103"/>
            <a:ext cx="10573376" cy="1001184"/>
          </a:xfrm>
        </p:spPr>
        <p:txBody>
          <a:bodyPr>
            <a:noAutofit/>
          </a:bodyPr>
          <a:lstStyle/>
          <a:p>
            <a:pPr algn="l"/>
            <a:r>
              <a:rPr lang="en-US" sz="4400" b="1" dirty="0">
                <a:solidFill>
                  <a:srgbClr val="C000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Leadership Reality of</a:t>
            </a:r>
            <a:r>
              <a:rPr lang="en-US" sz="4400" b="1" dirty="0">
                <a:solidFill>
                  <a:srgbClr val="00206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r>
              <a:rPr lang="en-US" sz="4400" b="1" dirty="0">
                <a:solidFill>
                  <a:schemeClr val="tx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Now….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43" y="2322192"/>
            <a:ext cx="3305231" cy="19224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2573" y="3761833"/>
            <a:ext cx="9476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 Rounded MT Bold" charset="0"/>
                <a:ea typeface="Arial Rounded MT Bold" charset="0"/>
                <a:cs typeface="Arial Rounded MT Bold" charset="0"/>
              </a:rPr>
              <a:t>Leaders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222" y="4390260"/>
            <a:ext cx="2583310" cy="2010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004" y="2708232"/>
            <a:ext cx="2514600" cy="1819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8239" y="3937490"/>
            <a:ext cx="3478118" cy="25630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7512" y="4603896"/>
            <a:ext cx="2506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Systemic impatience</a:t>
            </a:r>
          </a:p>
        </p:txBody>
      </p:sp>
    </p:spTree>
    <p:extLst>
      <p:ext uri="{BB962C8B-B14F-4D97-AF65-F5344CB8AC3E}">
        <p14:creationId xmlns:p14="http://schemas.microsoft.com/office/powerpoint/2010/main" val="334513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25111-526D-6A9B-8882-C5E7B6506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36" y="403761"/>
            <a:ext cx="7170737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Dynamics of a </a:t>
            </a:r>
            <a:r>
              <a:rPr lang="en-US" sz="40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VUCA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 World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95A7F3D-D588-46F9-6B0F-F21F9E5D5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7" y="2325909"/>
            <a:ext cx="5243493" cy="349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0781386-3CD6-477C-4AE9-6F7B594EC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41054"/>
            <a:ext cx="5358860" cy="301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C59C1C3-B2D9-38CE-54DA-EBD28DB90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210" y="102587"/>
            <a:ext cx="3613972" cy="349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289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E4A1-043E-0D58-9EF1-9BF52EC7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61235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The Most Important </a:t>
            </a:r>
            <a:br>
              <a:rPr lang="en-US" dirty="0">
                <a:solidFill>
                  <a:srgbClr val="C00000"/>
                </a:solidFill>
                <a:latin typeface="Arial Rounded MT Bold" panose="020F0704030504030204" pitchFamily="34" charset="77"/>
              </a:rPr>
            </a:br>
            <a:r>
              <a:rPr lang="en-US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Leadership Competencies</a:t>
            </a:r>
            <a:br>
              <a:rPr lang="en-US" dirty="0">
                <a:solidFill>
                  <a:srgbClr val="C00000"/>
                </a:solidFill>
                <a:latin typeface="Arial Rounded MT Bold" panose="020F0704030504030204" pitchFamily="34" charset="77"/>
              </a:rPr>
            </a:br>
            <a:r>
              <a:rPr lang="en-US" sz="2200" i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Center for Creative Leadership (2025) </a:t>
            </a:r>
            <a:endParaRPr lang="en-US" i="1" dirty="0">
              <a:solidFill>
                <a:schemeClr val="tx1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384D3-6F24-DDFF-8413-9817E2EA7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5"/>
            <a:ext cx="8871938" cy="4404613"/>
          </a:xfrm>
        </p:spPr>
        <p:txBody>
          <a:bodyPr>
            <a:normAutofit/>
          </a:bodyPr>
          <a:lstStyle/>
          <a:p>
            <a:r>
              <a:rPr lang="en-US" dirty="0">
                <a:latin typeface="Arial Rounded MT Bold" panose="020F0704030504030204" pitchFamily="34" charset="77"/>
              </a:rPr>
              <a:t>1. </a:t>
            </a:r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Strategic Perspective</a:t>
            </a:r>
          </a:p>
          <a:p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2. Being a Quick Study</a:t>
            </a:r>
          </a:p>
          <a:p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3. Decisiveness</a:t>
            </a:r>
          </a:p>
          <a:p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4. Change Management</a:t>
            </a:r>
          </a:p>
          <a:p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77"/>
              </a:rPr>
              <a:t>5. </a:t>
            </a:r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Leading Employees</a:t>
            </a:r>
          </a:p>
          <a:p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77"/>
              </a:rPr>
              <a:t>6. </a:t>
            </a:r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Confronting Problem Employees</a:t>
            </a:r>
          </a:p>
          <a:p>
            <a:r>
              <a:rPr lang="en-US" b="1" dirty="0">
                <a:latin typeface="Arial Rounded MT Bold" panose="020F0704030504030204" pitchFamily="34" charset="77"/>
              </a:rPr>
              <a:t>7. </a:t>
            </a:r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Participative Management</a:t>
            </a:r>
          </a:p>
          <a:p>
            <a:r>
              <a:rPr lang="en-US" dirty="0">
                <a:latin typeface="Arial Rounded MT Bold" panose="020F0704030504030204" pitchFamily="34" charset="77"/>
              </a:rPr>
              <a:t>8. </a:t>
            </a:r>
            <a:r>
              <a:rPr lang="en-US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Building Collaborative Relationships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CD78DBA-75B1-5539-E9D4-5D9988CC1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217" y="2902856"/>
            <a:ext cx="3786605" cy="21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290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91268" y="1886342"/>
            <a:ext cx="322455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1445186" y="3356774"/>
            <a:ext cx="3934499" cy="2743200"/>
            <a:chOff x="0" y="0"/>
            <a:chExt cx="1554370" cy="10837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4370" cy="1083733"/>
            </a:xfrm>
            <a:custGeom>
              <a:avLst/>
              <a:gdLst/>
              <a:ahLst/>
              <a:cxnLst/>
              <a:rect l="l" t="t" r="r" b="b"/>
              <a:pathLst>
                <a:path w="1554370" h="1083733">
                  <a:moveTo>
                    <a:pt x="66902" y="0"/>
                  </a:moveTo>
                  <a:lnTo>
                    <a:pt x="1487468" y="0"/>
                  </a:lnTo>
                  <a:cubicBezTo>
                    <a:pt x="1524417" y="0"/>
                    <a:pt x="1554370" y="29953"/>
                    <a:pt x="1554370" y="66902"/>
                  </a:cubicBezTo>
                  <a:lnTo>
                    <a:pt x="1554370" y="1016832"/>
                  </a:lnTo>
                  <a:cubicBezTo>
                    <a:pt x="1554370" y="1034575"/>
                    <a:pt x="1547321" y="1051592"/>
                    <a:pt x="1534775" y="1064138"/>
                  </a:cubicBezTo>
                  <a:cubicBezTo>
                    <a:pt x="1522228" y="1076685"/>
                    <a:pt x="1505212" y="1083733"/>
                    <a:pt x="1487468" y="1083733"/>
                  </a:cubicBezTo>
                  <a:lnTo>
                    <a:pt x="66902" y="1083733"/>
                  </a:lnTo>
                  <a:cubicBezTo>
                    <a:pt x="49158" y="1083733"/>
                    <a:pt x="32142" y="1076685"/>
                    <a:pt x="19595" y="1064138"/>
                  </a:cubicBezTo>
                  <a:cubicBezTo>
                    <a:pt x="7049" y="1051592"/>
                    <a:pt x="0" y="1034575"/>
                    <a:pt x="0" y="1016832"/>
                  </a:cubicBezTo>
                  <a:lnTo>
                    <a:pt x="0" y="66902"/>
                  </a:lnTo>
                  <a:cubicBezTo>
                    <a:pt x="0" y="49158"/>
                    <a:pt x="7049" y="32142"/>
                    <a:pt x="19595" y="19595"/>
                  </a:cubicBezTo>
                  <a:cubicBezTo>
                    <a:pt x="32142" y="7049"/>
                    <a:pt x="49158" y="0"/>
                    <a:pt x="66902" y="0"/>
                  </a:cubicBezTo>
                  <a:close/>
                </a:path>
              </a:pathLst>
            </a:custGeom>
            <a:solidFill>
              <a:srgbClr val="8D2B2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1554370" cy="1417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333935" y="2698145"/>
            <a:ext cx="4892083" cy="3966814"/>
            <a:chOff x="-17448" y="-333375"/>
            <a:chExt cx="1932675" cy="1567136"/>
          </a:xfrm>
        </p:grpSpPr>
        <p:sp>
          <p:nvSpPr>
            <p:cNvPr id="7" name="Freeform 7"/>
            <p:cNvSpPr/>
            <p:nvPr/>
          </p:nvSpPr>
          <p:spPr>
            <a:xfrm>
              <a:off x="-17448" y="-61071"/>
              <a:ext cx="1932675" cy="1294832"/>
            </a:xfrm>
            <a:custGeom>
              <a:avLst/>
              <a:gdLst/>
              <a:ahLst/>
              <a:cxnLst/>
              <a:rect l="l" t="t" r="r" b="b"/>
              <a:pathLst>
                <a:path w="1554370" h="1083733">
                  <a:moveTo>
                    <a:pt x="66902" y="0"/>
                  </a:moveTo>
                  <a:lnTo>
                    <a:pt x="1487468" y="0"/>
                  </a:lnTo>
                  <a:cubicBezTo>
                    <a:pt x="1524417" y="0"/>
                    <a:pt x="1554370" y="29953"/>
                    <a:pt x="1554370" y="66902"/>
                  </a:cubicBezTo>
                  <a:lnTo>
                    <a:pt x="1554370" y="1016832"/>
                  </a:lnTo>
                  <a:cubicBezTo>
                    <a:pt x="1554370" y="1034575"/>
                    <a:pt x="1547321" y="1051592"/>
                    <a:pt x="1534775" y="1064138"/>
                  </a:cubicBezTo>
                  <a:cubicBezTo>
                    <a:pt x="1522228" y="1076685"/>
                    <a:pt x="1505212" y="1083733"/>
                    <a:pt x="1487468" y="1083733"/>
                  </a:cubicBezTo>
                  <a:lnTo>
                    <a:pt x="66902" y="1083733"/>
                  </a:lnTo>
                  <a:cubicBezTo>
                    <a:pt x="49158" y="1083733"/>
                    <a:pt x="32142" y="1076685"/>
                    <a:pt x="19595" y="1064138"/>
                  </a:cubicBezTo>
                  <a:cubicBezTo>
                    <a:pt x="7049" y="1051592"/>
                    <a:pt x="0" y="1034575"/>
                    <a:pt x="0" y="1016832"/>
                  </a:cubicBezTo>
                  <a:lnTo>
                    <a:pt x="0" y="66902"/>
                  </a:lnTo>
                  <a:cubicBezTo>
                    <a:pt x="0" y="49158"/>
                    <a:pt x="7049" y="32142"/>
                    <a:pt x="19595" y="19595"/>
                  </a:cubicBezTo>
                  <a:cubicBezTo>
                    <a:pt x="32142" y="7049"/>
                    <a:pt x="49158" y="0"/>
                    <a:pt x="66902" y="0"/>
                  </a:cubicBezTo>
                  <a:close/>
                </a:path>
              </a:pathLst>
            </a:custGeom>
            <a:solidFill>
              <a:srgbClr val="8D2B2B"/>
            </a:solidFill>
          </p:spPr>
          <p:txBody>
            <a:bodyPr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Arial Rounded MT Bold" panose="020F0704030504030204" pitchFamily="34" charset="77"/>
              </a:endParaRP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81% of executives say work is increasingly performed across functional boundaries </a:t>
              </a:r>
              <a:br>
                <a:rPr lang="en-US" sz="2400" b="1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</a:br>
              <a:r>
                <a:rPr lang="en-US" sz="2000" b="1" i="1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(Deloitte,  2024)</a:t>
              </a:r>
            </a:p>
            <a:p>
              <a:pPr algn="ctr"/>
              <a:endParaRPr lang="en-US" i="1" dirty="0">
                <a:solidFill>
                  <a:schemeClr val="bg1"/>
                </a:solidFill>
                <a:latin typeface="Arial Rounded MT Bold" panose="020F0704030504030204" pitchFamily="34" charset="77"/>
              </a:endParaRP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90% of employees report being part of a team at work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(ADP, 2025)</a:t>
              </a:r>
              <a:endParaRPr lang="en-US" i="1" dirty="0">
                <a:solidFill>
                  <a:schemeClr val="bg1"/>
                </a:solidFill>
                <a:latin typeface="Arial Rounded MT Bold" panose="020F0704030504030204" pitchFamily="34" charset="77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1554370" cy="14171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15" name="TextBox 15"/>
          <p:cNvSpPr txBox="1"/>
          <p:nvPr/>
        </p:nvSpPr>
        <p:spPr>
          <a:xfrm rot="18096493">
            <a:off x="11056649" y="977770"/>
            <a:ext cx="7898893" cy="483895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4166"/>
              </a:lnSpc>
            </a:pPr>
            <a:endParaRPr sz="1200"/>
          </a:p>
        </p:txBody>
      </p:sp>
      <p:grpSp>
        <p:nvGrpSpPr>
          <p:cNvPr id="16" name="Group 16"/>
          <p:cNvGrpSpPr/>
          <p:nvPr/>
        </p:nvGrpSpPr>
        <p:grpSpPr>
          <a:xfrm rot="-3503507">
            <a:off x="-7252088" y="501056"/>
            <a:ext cx="8388967" cy="4921825"/>
            <a:chOff x="0" y="0"/>
            <a:chExt cx="3314160" cy="194442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14160" cy="1944425"/>
            </a:xfrm>
            <a:custGeom>
              <a:avLst/>
              <a:gdLst/>
              <a:ahLst/>
              <a:cxnLst/>
              <a:rect l="l" t="t" r="r" b="b"/>
              <a:pathLst>
                <a:path w="3314160" h="1944425">
                  <a:moveTo>
                    <a:pt x="31378" y="0"/>
                  </a:moveTo>
                  <a:lnTo>
                    <a:pt x="3282783" y="0"/>
                  </a:lnTo>
                  <a:cubicBezTo>
                    <a:pt x="3300112" y="0"/>
                    <a:pt x="3314160" y="14048"/>
                    <a:pt x="3314160" y="31378"/>
                  </a:cubicBezTo>
                  <a:lnTo>
                    <a:pt x="3314160" y="1913047"/>
                  </a:lnTo>
                  <a:cubicBezTo>
                    <a:pt x="3314160" y="1930376"/>
                    <a:pt x="3300112" y="1944425"/>
                    <a:pt x="3282783" y="1944425"/>
                  </a:cubicBezTo>
                  <a:lnTo>
                    <a:pt x="31378" y="1944425"/>
                  </a:lnTo>
                  <a:cubicBezTo>
                    <a:pt x="14048" y="1944425"/>
                    <a:pt x="0" y="1930376"/>
                    <a:pt x="0" y="1913047"/>
                  </a:cubicBezTo>
                  <a:lnTo>
                    <a:pt x="0" y="31378"/>
                  </a:lnTo>
                  <a:cubicBezTo>
                    <a:pt x="0" y="14048"/>
                    <a:pt x="14048" y="0"/>
                    <a:pt x="31378" y="0"/>
                  </a:cubicBezTo>
                  <a:close/>
                </a:path>
              </a:pathLst>
            </a:custGeom>
            <a:solidFill>
              <a:srgbClr val="FFE9E9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33375"/>
              <a:ext cx="3314160" cy="227779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41852" y="-39585"/>
            <a:ext cx="11708295" cy="1761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spc="489" dirty="0">
                <a:solidFill>
                  <a:srgbClr val="8D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How Are Leaders </a:t>
            </a:r>
          </a:p>
          <a:p>
            <a:pPr algn="ctr">
              <a:lnSpc>
                <a:spcPts val="7280"/>
              </a:lnSpc>
            </a:pPr>
            <a:r>
              <a:rPr lang="en-US" sz="4400" b="1" spc="489" dirty="0">
                <a:solidFill>
                  <a:srgbClr val="8D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and Organizations Coping?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5984" y="2178378"/>
            <a:ext cx="10260033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They are deploying </a:t>
            </a:r>
            <a:r>
              <a:rPr lang="en-US" sz="2800" b="1" spc="47" dirty="0">
                <a:solidFill>
                  <a:srgbClr val="C00000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TEAMS</a:t>
            </a:r>
            <a:r>
              <a:rPr lang="en-US" sz="2800" b="1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 in many </a:t>
            </a:r>
          </a:p>
          <a:p>
            <a:pPr algn="ctr">
              <a:spcBef>
                <a:spcPct val="0"/>
              </a:spcBef>
            </a:pPr>
            <a:r>
              <a:rPr lang="en-US" sz="2800" b="1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different forms and sizes.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54B6BFDE-7298-B69B-19E2-D1FFDA582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27" y="3515710"/>
            <a:ext cx="3642416" cy="238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93691-DBD6-F902-2738-C43FC6D5F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48076CC8-6630-63F3-26EF-4775EEB04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240" y="442220"/>
            <a:ext cx="8770571" cy="1366701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dirty="0">
                <a:solidFill>
                  <a:srgbClr val="C0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Teams Matter…..</a:t>
            </a:r>
            <a:endParaRPr lang="en-US" altLang="en-US" sz="4800" b="1" dirty="0">
              <a:solidFill>
                <a:srgbClr val="C00000"/>
              </a:solidFill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93BE7-4634-CEF7-2013-C5CB03529182}"/>
              </a:ext>
            </a:extLst>
          </p:cNvPr>
          <p:cNvSpPr txBox="1"/>
          <p:nvPr/>
        </p:nvSpPr>
        <p:spPr>
          <a:xfrm>
            <a:off x="5234332" y="2581709"/>
            <a:ext cx="609765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latin typeface="Arial Rounded MT Bold" panose="020F0704030504030204" pitchFamily="34" charset="77"/>
              </a:rPr>
              <a:t>McKinsey analyzed data from more than 1,700 teams across 75 organizations and concluded that more effective teams consistently achieve higher levels of productivity, speed, quality, and overall organizational effectiveness.</a:t>
            </a:r>
          </a:p>
          <a:p>
            <a:pPr>
              <a:defRPr/>
            </a:pPr>
            <a:r>
              <a:rPr lang="en-US" i="1" dirty="0">
                <a:latin typeface="Arial Rounded MT Bold" panose="020F0704030504030204" pitchFamily="34" charset="77"/>
              </a:rPr>
              <a:t>(Comella-</a:t>
            </a:r>
            <a:r>
              <a:rPr lang="en-US" i="1" dirty="0" err="1">
                <a:latin typeface="Arial Rounded MT Bold" panose="020F0704030504030204" pitchFamily="34" charset="77"/>
              </a:rPr>
              <a:t>Dorda</a:t>
            </a:r>
            <a:r>
              <a:rPr lang="en-US" i="1" dirty="0">
                <a:latin typeface="Arial Rounded MT Bold" panose="020F0704030504030204" pitchFamily="34" charset="77"/>
              </a:rPr>
              <a:t> et al., 2024)</a:t>
            </a:r>
            <a:br>
              <a:rPr lang="en-US" sz="2800" dirty="0">
                <a:solidFill>
                  <a:srgbClr val="C00000"/>
                </a:solidFill>
                <a:latin typeface="Arial Rounded MT Bold" panose="020F0704030504030204" pitchFamily="34" charset="77"/>
              </a:rPr>
            </a:br>
            <a:endParaRPr lang="en-US" sz="2800" dirty="0">
              <a:solidFill>
                <a:srgbClr val="C00000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B11CF3F-FFCE-A2E7-FBB6-643CD870C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94" y="2876349"/>
            <a:ext cx="4201765" cy="313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508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hite and black text&#10;&#10;Description automatically generated">
            <a:extLst>
              <a:ext uri="{FF2B5EF4-FFF2-40B4-BE49-F238E27FC236}">
                <a16:creationId xmlns:a16="http://schemas.microsoft.com/office/drawing/2014/main" id="{03773C05-4625-D6E6-45B7-1266DF2B7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35" y="949820"/>
            <a:ext cx="7543800" cy="58827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68CACA-95DB-9EE9-7156-A93796D7D1B4}"/>
              </a:ext>
            </a:extLst>
          </p:cNvPr>
          <p:cNvSpPr txBox="1"/>
          <p:nvPr/>
        </p:nvSpPr>
        <p:spPr>
          <a:xfrm>
            <a:off x="496956" y="258418"/>
            <a:ext cx="4525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But… Are We Ready?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A7E49DD-4A1C-35C4-068A-A61A9B95C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65" y="1066861"/>
            <a:ext cx="2562163" cy="173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739789-F1E5-CD26-D6DF-5F73C0C87E8D}"/>
              </a:ext>
            </a:extLst>
          </p:cNvPr>
          <p:cNvSpPr txBox="1"/>
          <p:nvPr/>
        </p:nvSpPr>
        <p:spPr>
          <a:xfrm>
            <a:off x="397565" y="3654432"/>
            <a:ext cx="348863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About 75% of employers rate </a:t>
            </a:r>
            <a:r>
              <a:rPr lang="en-US" sz="2000" b="1" dirty="0">
                <a:solidFill>
                  <a:srgbClr val="C00000"/>
                </a:solidFill>
                <a:latin typeface="Arial Rounded MT Bold" panose="020F0704030504030204" pitchFamily="34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teamwork </a:t>
            </a:r>
            <a:r>
              <a:rPr lang="en-US" sz="2000" b="1" dirty="0">
                <a:solidFill>
                  <a:schemeClr val="tx1"/>
                </a:solidFill>
                <a:latin typeface="Arial Rounded MT Bold" panose="020F0704030504030204" pitchFamily="34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 collaboration</a:t>
            </a:r>
            <a:r>
              <a:rPr lang="en-US" sz="20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 as “very important,” </a:t>
            </a:r>
            <a:r>
              <a:rPr lang="en-US" sz="2000" b="1" dirty="0">
                <a:solidFill>
                  <a:schemeClr val="tx1"/>
                </a:solidFill>
                <a:highlight>
                  <a:srgbClr val="FFFF00"/>
                </a:highlight>
                <a:latin typeface="Arial Rounded MT Bold" panose="020F0704030504030204" pitchFamily="34" charset="77"/>
              </a:rPr>
              <a:t>yet only 18% </a:t>
            </a:r>
            <a:r>
              <a:rPr lang="en-US" sz="2000" b="1" dirty="0">
                <a:solidFill>
                  <a:schemeClr val="tx1"/>
                </a:solidFill>
                <a:latin typeface="Arial Rounded MT Bold" panose="020F0704030504030204" pitchFamily="34" charset="77"/>
              </a:rPr>
              <a:t>of employees are formally evaluated on this in annual performance appraisals.</a:t>
            </a:r>
          </a:p>
        </p:txBody>
      </p:sp>
    </p:spTree>
    <p:extLst>
      <p:ext uri="{BB962C8B-B14F-4D97-AF65-F5344CB8AC3E}">
        <p14:creationId xmlns:p14="http://schemas.microsoft.com/office/powerpoint/2010/main" val="3381569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85995" y="462162"/>
            <a:ext cx="6596073" cy="5850227"/>
            <a:chOff x="0" y="0"/>
            <a:chExt cx="2605856" cy="23112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5856" cy="2311201"/>
            </a:xfrm>
            <a:custGeom>
              <a:avLst/>
              <a:gdLst/>
              <a:ahLst/>
              <a:cxnLst/>
              <a:rect l="l" t="t" r="r" b="b"/>
              <a:pathLst>
                <a:path w="2605856" h="2311201">
                  <a:moveTo>
                    <a:pt x="0" y="0"/>
                  </a:moveTo>
                  <a:lnTo>
                    <a:pt x="2605856" y="0"/>
                  </a:lnTo>
                  <a:lnTo>
                    <a:pt x="2605856" y="2311201"/>
                  </a:lnTo>
                  <a:lnTo>
                    <a:pt x="0" y="2311201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605856" cy="23588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30315" y="2901368"/>
            <a:ext cx="4778161" cy="971816"/>
            <a:chOff x="0" y="0"/>
            <a:chExt cx="1887668" cy="3839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7668" cy="383927"/>
            </a:xfrm>
            <a:custGeom>
              <a:avLst/>
              <a:gdLst/>
              <a:ahLst/>
              <a:cxnLst/>
              <a:rect l="l" t="t" r="r" b="b"/>
              <a:pathLst>
                <a:path w="1887668" h="383927">
                  <a:moveTo>
                    <a:pt x="55089" y="0"/>
                  </a:moveTo>
                  <a:lnTo>
                    <a:pt x="1832579" y="0"/>
                  </a:lnTo>
                  <a:cubicBezTo>
                    <a:pt x="1863004" y="0"/>
                    <a:pt x="1887668" y="24664"/>
                    <a:pt x="1887668" y="55089"/>
                  </a:cubicBezTo>
                  <a:lnTo>
                    <a:pt x="1887668" y="328838"/>
                  </a:lnTo>
                  <a:cubicBezTo>
                    <a:pt x="1887668" y="343449"/>
                    <a:pt x="1881864" y="357461"/>
                    <a:pt x="1871533" y="367792"/>
                  </a:cubicBezTo>
                  <a:cubicBezTo>
                    <a:pt x="1861202" y="378123"/>
                    <a:pt x="1847190" y="383927"/>
                    <a:pt x="1832579" y="383927"/>
                  </a:cubicBezTo>
                  <a:lnTo>
                    <a:pt x="55089" y="383927"/>
                  </a:lnTo>
                  <a:cubicBezTo>
                    <a:pt x="24664" y="383927"/>
                    <a:pt x="0" y="359263"/>
                    <a:pt x="0" y="328838"/>
                  </a:cubicBezTo>
                  <a:lnTo>
                    <a:pt x="0" y="55089"/>
                  </a:lnTo>
                  <a:cubicBezTo>
                    <a:pt x="0" y="24664"/>
                    <a:pt x="24664" y="0"/>
                    <a:pt x="55089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33375"/>
              <a:ext cx="1887668" cy="7173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9239" y="3135642"/>
            <a:ext cx="3662046" cy="580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34"/>
              </a:lnSpc>
            </a:pPr>
            <a:r>
              <a:rPr lang="en-US" sz="433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Stark Reality</a:t>
            </a:r>
          </a:p>
        </p:txBody>
      </p:sp>
      <p:sp>
        <p:nvSpPr>
          <p:cNvPr id="9" name="AutoShape 9"/>
          <p:cNvSpPr/>
          <p:nvPr/>
        </p:nvSpPr>
        <p:spPr>
          <a:xfrm>
            <a:off x="4462490" y="3441695"/>
            <a:ext cx="523505" cy="14195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0" name="Group 10"/>
          <p:cNvGrpSpPr/>
          <p:nvPr/>
        </p:nvGrpSpPr>
        <p:grpSpPr>
          <a:xfrm>
            <a:off x="5368056" y="1129891"/>
            <a:ext cx="574883" cy="57488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7F7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533885" y="1129480"/>
            <a:ext cx="243224" cy="51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55872" y="823676"/>
            <a:ext cx="4994977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9"/>
              </a:lnSpc>
            </a:pPr>
            <a:r>
              <a:rPr lang="en-US" sz="2000" b="1" dirty="0">
                <a:latin typeface="Trebuchet MS" panose="020B0703020202090204" pitchFamily="34" charset="0"/>
              </a:rPr>
              <a:t>Only 29% of nearly 18,000 employees surveyed reported being satisfied with their collaboration experiences and outcomes at work, down from 36% in 2021 </a:t>
            </a:r>
            <a:r>
              <a:rPr lang="en-US" sz="2000" b="1" i="1" dirty="0">
                <a:latin typeface="Trebuchet MS" panose="020B0703020202090204" pitchFamily="34" charset="0"/>
              </a:rPr>
              <a:t>(Gartner, 2024)</a:t>
            </a:r>
            <a:endParaRPr lang="en-US" sz="2000" b="1" i="1" spc="47" dirty="0">
              <a:solidFill>
                <a:srgbClr val="2B2B2B"/>
              </a:solidFill>
              <a:latin typeface="Trebuchet MS" panose="020B0703020202090204" pitchFamily="34" charset="0"/>
              <a:ea typeface="Poppins"/>
              <a:cs typeface="Poppins"/>
              <a:sym typeface="Poppin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353010" y="2814799"/>
            <a:ext cx="574883" cy="756779"/>
            <a:chOff x="0" y="-257175"/>
            <a:chExt cx="812800" cy="1069974"/>
          </a:xfrm>
        </p:grpSpPr>
        <p:sp>
          <p:nvSpPr>
            <p:cNvPr id="16" name="Freeform 16"/>
            <p:cNvSpPr/>
            <p:nvPr/>
          </p:nvSpPr>
          <p:spPr>
            <a:xfrm>
              <a:off x="0" y="-1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7F7F"/>
            </a:solidFill>
          </p:spPr>
          <p:txBody>
            <a:bodyPr/>
            <a:lstStyle/>
            <a:p>
              <a:endParaRPr lang="en-US" sz="120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526474" y="3005071"/>
            <a:ext cx="222427" cy="516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10779" y="2756011"/>
            <a:ext cx="4994977" cy="1324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9"/>
              </a:lnSpc>
              <a:defRPr/>
            </a:pPr>
            <a:r>
              <a:rPr lang="en-US" sz="2000" b="1" dirty="0">
                <a:latin typeface="Trebuchet MS" panose="020B0703020202090204" pitchFamily="34" charset="0"/>
              </a:rPr>
              <a:t>77% of organizations admitted they are not investing enough time and budget into team development </a:t>
            </a:r>
            <a:r>
              <a:rPr lang="en-US" sz="2000" b="1" i="1" dirty="0">
                <a:latin typeface="Trebuchet MS" panose="020B0703020202090204" pitchFamily="34" charset="0"/>
              </a:rPr>
              <a:t>(Assoc. for Talent Development, 2020)</a:t>
            </a:r>
          </a:p>
          <a:p>
            <a:pPr algn="just">
              <a:lnSpc>
                <a:spcPts val="2069"/>
              </a:lnSpc>
            </a:pPr>
            <a:endParaRPr lang="en-US" sz="1600" b="1" spc="47" dirty="0">
              <a:solidFill>
                <a:srgbClr val="2B2B2B"/>
              </a:solidFill>
              <a:latin typeface="Trebuchet MS" panose="020B0703020202090204" pitchFamily="34" charset="0"/>
              <a:ea typeface="Poppins"/>
              <a:cs typeface="Poppins"/>
              <a:sym typeface="Poppins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5361247" y="4819542"/>
            <a:ext cx="574883" cy="57488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7F7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310779" y="4657806"/>
            <a:ext cx="4994977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9"/>
              </a:lnSpc>
            </a:pPr>
            <a:r>
              <a:rPr lang="en-US" sz="2000" b="1" dirty="0">
                <a:latin typeface="Trebuchet MS" panose="020B0703020202090204" pitchFamily="34" charset="0"/>
              </a:rPr>
              <a:t>Only 24% of organizations identified developing team leadership capabilities as a top priority to improve leadership effectiveness </a:t>
            </a:r>
            <a:r>
              <a:rPr lang="en-US" sz="2000" b="1" i="1" dirty="0">
                <a:latin typeface="Trebuchet MS" panose="020B0703020202090204" pitchFamily="34" charset="0"/>
              </a:rPr>
              <a:t>(Brandon Hall Group, 2024)</a:t>
            </a:r>
            <a:endParaRPr lang="en-US" sz="2000" b="1" i="1" spc="47" dirty="0">
              <a:solidFill>
                <a:srgbClr val="2B2B2B"/>
              </a:solidFill>
              <a:latin typeface="Trebuchet MS" panose="020B0703020202090204" pitchFamily="34" charset="0"/>
              <a:ea typeface="Poppins"/>
              <a:cs typeface="Poppins"/>
              <a:sym typeface="Poppin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527076" y="4848644"/>
            <a:ext cx="243224" cy="1068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34</a:t>
            </a:r>
          </a:p>
        </p:txBody>
      </p:sp>
      <p:grpSp>
        <p:nvGrpSpPr>
          <p:cNvPr id="30" name="Group 30"/>
          <p:cNvGrpSpPr/>
          <p:nvPr/>
        </p:nvGrpSpPr>
        <p:grpSpPr>
          <a:xfrm rot="-3503507">
            <a:off x="-1226609" y="5436163"/>
            <a:ext cx="4648387" cy="2867044"/>
            <a:chOff x="0" y="0"/>
            <a:chExt cx="1836400" cy="113265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36400" cy="1132659"/>
            </a:xfrm>
            <a:custGeom>
              <a:avLst/>
              <a:gdLst/>
              <a:ahLst/>
              <a:cxnLst/>
              <a:rect l="l" t="t" r="r" b="b"/>
              <a:pathLst>
                <a:path w="1836400" h="1132659">
                  <a:moveTo>
                    <a:pt x="56627" y="0"/>
                  </a:moveTo>
                  <a:lnTo>
                    <a:pt x="1779773" y="0"/>
                  </a:lnTo>
                  <a:cubicBezTo>
                    <a:pt x="1794791" y="0"/>
                    <a:pt x="1809195" y="5966"/>
                    <a:pt x="1819814" y="16586"/>
                  </a:cubicBezTo>
                  <a:cubicBezTo>
                    <a:pt x="1830434" y="27205"/>
                    <a:pt x="1836400" y="41609"/>
                    <a:pt x="1836400" y="56627"/>
                  </a:cubicBezTo>
                  <a:lnTo>
                    <a:pt x="1836400" y="1076032"/>
                  </a:lnTo>
                  <a:cubicBezTo>
                    <a:pt x="1836400" y="1107306"/>
                    <a:pt x="1811047" y="1132659"/>
                    <a:pt x="1779773" y="1132659"/>
                  </a:cubicBezTo>
                  <a:lnTo>
                    <a:pt x="56627" y="1132659"/>
                  </a:lnTo>
                  <a:cubicBezTo>
                    <a:pt x="25353" y="1132659"/>
                    <a:pt x="0" y="1107306"/>
                    <a:pt x="0" y="1076032"/>
                  </a:cubicBezTo>
                  <a:lnTo>
                    <a:pt x="0" y="56627"/>
                  </a:lnTo>
                  <a:cubicBezTo>
                    <a:pt x="0" y="25353"/>
                    <a:pt x="25353" y="0"/>
                    <a:pt x="56627" y="0"/>
                  </a:cubicBezTo>
                  <a:close/>
                </a:path>
              </a:pathLst>
            </a:custGeom>
            <a:solidFill>
              <a:srgbClr val="FFE9E9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33375"/>
              <a:ext cx="1836400" cy="146603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pic>
        <p:nvPicPr>
          <p:cNvPr id="4100" name="Picture 4">
            <a:extLst>
              <a:ext uri="{FF2B5EF4-FFF2-40B4-BE49-F238E27FC236}">
                <a16:creationId xmlns:a16="http://schemas.microsoft.com/office/drawing/2014/main" id="{0D7DA2D6-CB25-373F-1517-23F1C3B13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28" y="146462"/>
            <a:ext cx="2802712" cy="241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87186B0E-C2E5-BB56-369C-E08390163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05" y="4145512"/>
            <a:ext cx="2167704" cy="216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9D47E-9BC5-E7E3-7094-B2ABCD8C7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Teams and Performance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8BEC0429-B33C-0174-60DB-95C7EB83EAB9}"/>
              </a:ext>
            </a:extLst>
          </p:cNvPr>
          <p:cNvSpPr/>
          <p:nvPr/>
        </p:nvSpPr>
        <p:spPr>
          <a:xfrm>
            <a:off x="3092342" y="2413590"/>
            <a:ext cx="4646427" cy="4295553"/>
          </a:xfrm>
          <a:prstGeom prst="triangle">
            <a:avLst/>
          </a:prstGeom>
          <a:solidFill>
            <a:schemeClr val="bg2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1">
                    <a:lumMod val="75000"/>
                  </a:schemeClr>
                </a:solidFill>
              </a:ln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F4EF14-05BC-C877-50C1-36E88A154F60}"/>
              </a:ext>
            </a:extLst>
          </p:cNvPr>
          <p:cNvCxnSpPr>
            <a:cxnSpLocks/>
          </p:cNvCxnSpPr>
          <p:nvPr/>
        </p:nvCxnSpPr>
        <p:spPr>
          <a:xfrm>
            <a:off x="4591198" y="3953244"/>
            <a:ext cx="165867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E0F351-CEB6-A28C-8725-EDACDC4CC763}"/>
              </a:ext>
            </a:extLst>
          </p:cNvPr>
          <p:cNvCxnSpPr>
            <a:cxnSpLocks/>
          </p:cNvCxnSpPr>
          <p:nvPr/>
        </p:nvCxnSpPr>
        <p:spPr>
          <a:xfrm>
            <a:off x="3563291" y="5840817"/>
            <a:ext cx="368840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6BD84A-4758-70E3-E279-BE09A7B60FBF}"/>
              </a:ext>
            </a:extLst>
          </p:cNvPr>
          <p:cNvSpPr txBox="1"/>
          <p:nvPr/>
        </p:nvSpPr>
        <p:spPr>
          <a:xfrm>
            <a:off x="6282527" y="2556724"/>
            <a:ext cx="416915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 Rounded MT Bold" panose="020F0704030504030204" pitchFamily="34" charset="77"/>
              </a:rPr>
              <a:t>High-Performing Teams</a:t>
            </a:r>
          </a:p>
          <a:p>
            <a:r>
              <a:rPr lang="en-US" b="1" dirty="0">
                <a:latin typeface="Arial Rounded MT Bold" panose="020F0704030504030204" pitchFamily="34" charset="77"/>
              </a:rPr>
              <a:t>    </a:t>
            </a:r>
            <a:r>
              <a:rPr lang="en-US" sz="1400" i="1" dirty="0">
                <a:latin typeface="Arial Rounded MT Bold" panose="020F0704030504030204" pitchFamily="34" charset="77"/>
              </a:rPr>
              <a:t>United in purpose</a:t>
            </a:r>
          </a:p>
          <a:p>
            <a:r>
              <a:rPr lang="en-US" sz="1400" i="1" dirty="0">
                <a:latin typeface="Arial Rounded MT Bold" panose="020F0704030504030204" pitchFamily="34" charset="77"/>
              </a:rPr>
              <a:t>     Sustained results exceeding expectations   </a:t>
            </a:r>
          </a:p>
          <a:p>
            <a:r>
              <a:rPr lang="en-US" sz="1400" i="1" dirty="0">
                <a:latin typeface="Arial Rounded MT Bold" panose="020F0704030504030204" pitchFamily="34" charset="77"/>
              </a:rPr>
              <a:t>     Win together</a:t>
            </a:r>
          </a:p>
          <a:p>
            <a:r>
              <a:rPr lang="en-US" b="1" dirty="0">
                <a:latin typeface="Arial Rounded MT Bold" panose="020F0704030504030204" pitchFamily="34" charset="77"/>
              </a:rPr>
              <a:t>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FE23AE-BBEA-8BA2-6EC9-58DD99758F71}"/>
              </a:ext>
            </a:extLst>
          </p:cNvPr>
          <p:cNvSpPr txBox="1"/>
          <p:nvPr/>
        </p:nvSpPr>
        <p:spPr>
          <a:xfrm>
            <a:off x="6676107" y="4054075"/>
            <a:ext cx="318183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 Rounded MT Bold" panose="020F0704030504030204" pitchFamily="34" charset="77"/>
              </a:rPr>
              <a:t>Work Groups</a:t>
            </a:r>
          </a:p>
          <a:p>
            <a:r>
              <a:rPr lang="en-US" i="1" dirty="0">
                <a:latin typeface="Arial Rounded MT Bold" panose="020F0704030504030204" pitchFamily="34" charset="77"/>
              </a:rPr>
              <a:t>   </a:t>
            </a:r>
            <a:r>
              <a:rPr lang="en-US" sz="1400" i="1" dirty="0">
                <a:latin typeface="Arial Rounded MT Bold" panose="020F0704030504030204" pitchFamily="34" charset="77"/>
              </a:rPr>
              <a:t>Some shared purpose</a:t>
            </a:r>
          </a:p>
          <a:p>
            <a:r>
              <a:rPr lang="en-US" sz="1400" i="1" dirty="0">
                <a:latin typeface="Arial Rounded MT Bold" panose="020F0704030504030204" pitchFamily="34" charset="77"/>
              </a:rPr>
              <a:t>    Some coordination</a:t>
            </a:r>
          </a:p>
          <a:p>
            <a:r>
              <a:rPr lang="en-US" sz="1400" i="1" dirty="0">
                <a:latin typeface="Arial Rounded MT Bold" panose="020F0704030504030204" pitchFamily="34" charset="77"/>
              </a:rPr>
              <a:t>    Meet some or most expectations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B3368D-6A6F-1185-0B01-89A18C37C77C}"/>
              </a:ext>
            </a:extLst>
          </p:cNvPr>
          <p:cNvSpPr txBox="1"/>
          <p:nvPr/>
        </p:nvSpPr>
        <p:spPr>
          <a:xfrm>
            <a:off x="7668507" y="5695771"/>
            <a:ext cx="398596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77"/>
              </a:rPr>
              <a:t>Collection of Individuals</a:t>
            </a:r>
          </a:p>
          <a:p>
            <a:r>
              <a:rPr lang="en-US" sz="1400" i="1" dirty="0">
                <a:latin typeface="Arial Rounded MT Bold" panose="020F0704030504030204" pitchFamily="34" charset="77"/>
              </a:rPr>
              <a:t>    Generally do not work or collaborate well</a:t>
            </a:r>
          </a:p>
          <a:p>
            <a:r>
              <a:rPr lang="en-US" sz="1400" i="1" dirty="0">
                <a:latin typeface="Arial Rounded MT Bold" panose="020F0704030504030204" pitchFamily="34" charset="77"/>
              </a:rPr>
              <a:t>    Perform below expectations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CAD195-F034-CB02-8D0E-E7522662FC1A}"/>
              </a:ext>
            </a:extLst>
          </p:cNvPr>
          <p:cNvSpPr txBox="1"/>
          <p:nvPr/>
        </p:nvSpPr>
        <p:spPr>
          <a:xfrm>
            <a:off x="3899936" y="3255700"/>
            <a:ext cx="3075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 Rounded MT Bold" panose="020F0704030504030204" pitchFamily="34" charset="77"/>
              </a:rPr>
              <a:t>&lt; 30%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D892E1-A1D5-C6A8-7656-D01F89D7E5A4}"/>
              </a:ext>
            </a:extLst>
          </p:cNvPr>
          <p:cNvSpPr txBox="1"/>
          <p:nvPr/>
        </p:nvSpPr>
        <p:spPr>
          <a:xfrm>
            <a:off x="3899936" y="4623941"/>
            <a:ext cx="3075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 Rounded MT Bold" panose="020F0704030504030204" pitchFamily="34" charset="77"/>
              </a:rPr>
              <a:t>± 50%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F7A599-9D90-F69B-AE29-DD8E532FD570}"/>
              </a:ext>
            </a:extLst>
          </p:cNvPr>
          <p:cNvSpPr txBox="1"/>
          <p:nvPr/>
        </p:nvSpPr>
        <p:spPr>
          <a:xfrm>
            <a:off x="3842691" y="6003548"/>
            <a:ext cx="30754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 Rounded MT Bold" panose="020F0704030504030204" pitchFamily="34" charset="77"/>
              </a:rPr>
              <a:t>&lt; 20%</a:t>
            </a:r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406069F5-6412-0550-F514-14861FBE0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6" y="2317943"/>
            <a:ext cx="3075467" cy="22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F3EBCED2-2665-4939-F2A1-2A691378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193" y="306103"/>
            <a:ext cx="2531236" cy="168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947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51B5B-45A3-F16F-1227-C6EFD99C6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FC61F97-94EA-1479-2D74-5228D58D0D65}"/>
              </a:ext>
            </a:extLst>
          </p:cNvPr>
          <p:cNvSpPr txBox="1"/>
          <p:nvPr/>
        </p:nvSpPr>
        <p:spPr>
          <a:xfrm>
            <a:off x="3352800" y="240312"/>
            <a:ext cx="52324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en-US" sz="4800" dirty="0">
                <a:latin typeface="Arial Rounded MT Bold" panose="020F0704030504030204" pitchFamily="34" charset="77"/>
              </a:rPr>
              <a:t>The </a:t>
            </a:r>
            <a:r>
              <a:rPr lang="en-US" altLang="en-US" sz="48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“Math” </a:t>
            </a:r>
            <a:r>
              <a:rPr lang="en-US" altLang="en-US" sz="4800" dirty="0">
                <a:latin typeface="Arial Rounded MT Bold" panose="020F0704030504030204" pitchFamily="34" charset="77"/>
              </a:rPr>
              <a:t>of High-Performing Teams (HPTs)</a:t>
            </a:r>
            <a:endParaRPr lang="en-US" sz="4400" dirty="0">
              <a:solidFill>
                <a:srgbClr val="000000"/>
              </a:solidFill>
              <a:latin typeface="Arial Rounded MT Bold" panose="020F0704030504030204" pitchFamily="34" charset="77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1D1FB6BC-22A3-E5EA-F4A2-AA78F1EF248E}"/>
              </a:ext>
            </a:extLst>
          </p:cNvPr>
          <p:cNvGrpSpPr/>
          <p:nvPr/>
        </p:nvGrpSpPr>
        <p:grpSpPr>
          <a:xfrm>
            <a:off x="1752601" y="1981201"/>
            <a:ext cx="796411" cy="3782969"/>
            <a:chOff x="0" y="0"/>
            <a:chExt cx="419508" cy="199267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F1DB234-7699-F8BD-D456-E40AD0BA5307}"/>
                </a:ext>
              </a:extLst>
            </p:cNvPr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838F386-F91E-007D-FE1A-E4589986EB07}"/>
                </a:ext>
              </a:extLst>
            </p:cNvPr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3125"/>
                </a:lnSpc>
              </a:pPr>
              <a:endParaRPr sz="90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E9F70E1A-FE1B-11CE-3CCC-5405E5CC73F8}"/>
              </a:ext>
            </a:extLst>
          </p:cNvPr>
          <p:cNvGrpSpPr/>
          <p:nvPr/>
        </p:nvGrpSpPr>
        <p:grpSpPr>
          <a:xfrm>
            <a:off x="9379124" y="1981200"/>
            <a:ext cx="796411" cy="3782969"/>
            <a:chOff x="0" y="0"/>
            <a:chExt cx="419508" cy="1992675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16E1FC-D164-F64F-7CEC-08284BD142F5}"/>
                </a:ext>
              </a:extLst>
            </p:cNvPr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5256EF4-7F5C-7616-ECFF-B796803C2F4E}"/>
                </a:ext>
              </a:extLst>
            </p:cNvPr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3125"/>
                </a:lnSpc>
              </a:pPr>
              <a:endParaRPr sz="90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E819870-C49D-8EB8-4970-723AC93A6D3F}"/>
              </a:ext>
            </a:extLst>
          </p:cNvPr>
          <p:cNvSpPr txBox="1"/>
          <p:nvPr/>
        </p:nvSpPr>
        <p:spPr>
          <a:xfrm>
            <a:off x="3352800" y="3160225"/>
            <a:ext cx="5620740" cy="2626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700" dirty="0">
                <a:latin typeface="Arial Rounded MT Bold" panose="020F0704030504030204" pitchFamily="34" charset="77"/>
              </a:rPr>
              <a:t>When a team is going well……</a:t>
            </a:r>
          </a:p>
          <a:p>
            <a:pPr>
              <a:lnSpc>
                <a:spcPct val="90000"/>
              </a:lnSpc>
            </a:pPr>
            <a:endParaRPr lang="en-US" sz="2700" dirty="0">
              <a:latin typeface="Arial Rounded MT Bold" panose="020F0704030504030204" pitchFamily="34" charset="77"/>
            </a:endParaRPr>
          </a:p>
          <a:p>
            <a:pPr>
              <a:lnSpc>
                <a:spcPct val="90000"/>
              </a:lnSpc>
            </a:pPr>
            <a:r>
              <a:rPr lang="en-US" sz="2700" dirty="0">
                <a:latin typeface="Arial Rounded MT Bold" panose="020F0704030504030204" pitchFamily="34" charset="77"/>
              </a:rPr>
              <a:t>The whole is greater than the sum of the parts….</a:t>
            </a:r>
          </a:p>
          <a:p>
            <a:pPr algn="ctr">
              <a:lnSpc>
                <a:spcPct val="90000"/>
              </a:lnSpc>
            </a:pPr>
            <a:br>
              <a:rPr lang="en-US" sz="2700" dirty="0">
                <a:latin typeface="Arial Rounded MT Bold" panose="020F0704030504030204" pitchFamily="34" charset="77"/>
              </a:rPr>
            </a:br>
            <a:r>
              <a:rPr lang="en-US" sz="4400" dirty="0">
                <a:latin typeface="Arial Rounded MT Bold" panose="020F0704030504030204" pitchFamily="34" charset="77"/>
              </a:rPr>
              <a:t>2 + 2 = 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5</a:t>
            </a:r>
            <a:endParaRPr lang="en-US" sz="3300" b="1" dirty="0">
              <a:solidFill>
                <a:srgbClr val="C00000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8574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C760D0C-2C4B-2F77-0D54-E8B78A75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69" y="554618"/>
            <a:ext cx="11411462" cy="597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7056AC9-0D4B-C110-DA56-C88ED31031B7}"/>
              </a:ext>
            </a:extLst>
          </p:cNvPr>
          <p:cNvCxnSpPr>
            <a:cxnSpLocks/>
          </p:cNvCxnSpPr>
          <p:nvPr/>
        </p:nvCxnSpPr>
        <p:spPr>
          <a:xfrm flipH="1">
            <a:off x="10153015" y="3352800"/>
            <a:ext cx="1219200" cy="1524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83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3503507">
            <a:off x="3185994" y="6394122"/>
            <a:ext cx="2429024" cy="1302775"/>
            <a:chOff x="0" y="0"/>
            <a:chExt cx="3314160" cy="19444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14160" cy="1944425"/>
            </a:xfrm>
            <a:custGeom>
              <a:avLst/>
              <a:gdLst/>
              <a:ahLst/>
              <a:cxnLst/>
              <a:rect l="l" t="t" r="r" b="b"/>
              <a:pathLst>
                <a:path w="3314160" h="1944425">
                  <a:moveTo>
                    <a:pt x="31378" y="0"/>
                  </a:moveTo>
                  <a:lnTo>
                    <a:pt x="3282783" y="0"/>
                  </a:lnTo>
                  <a:cubicBezTo>
                    <a:pt x="3300112" y="0"/>
                    <a:pt x="3314160" y="14048"/>
                    <a:pt x="3314160" y="31378"/>
                  </a:cubicBezTo>
                  <a:lnTo>
                    <a:pt x="3314160" y="1913047"/>
                  </a:lnTo>
                  <a:cubicBezTo>
                    <a:pt x="3314160" y="1930376"/>
                    <a:pt x="3300112" y="1944425"/>
                    <a:pt x="3282783" y="1944425"/>
                  </a:cubicBezTo>
                  <a:lnTo>
                    <a:pt x="31378" y="1944425"/>
                  </a:lnTo>
                  <a:cubicBezTo>
                    <a:pt x="14048" y="1944425"/>
                    <a:pt x="0" y="1930376"/>
                    <a:pt x="0" y="1913047"/>
                  </a:cubicBezTo>
                  <a:lnTo>
                    <a:pt x="0" y="31378"/>
                  </a:lnTo>
                  <a:cubicBezTo>
                    <a:pt x="0" y="14048"/>
                    <a:pt x="14048" y="0"/>
                    <a:pt x="31378" y="0"/>
                  </a:cubicBezTo>
                  <a:close/>
                </a:path>
              </a:pathLst>
            </a:custGeom>
            <a:solidFill>
              <a:srgbClr val="FFE9E9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33375"/>
              <a:ext cx="3314160" cy="227779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63901" y="1085047"/>
            <a:ext cx="6432611" cy="4704335"/>
            <a:chOff x="0" y="0"/>
            <a:chExt cx="12865223" cy="9408670"/>
          </a:xfrm>
        </p:grpSpPr>
        <p:sp>
          <p:nvSpPr>
            <p:cNvPr id="6" name="AutoShape 6"/>
            <p:cNvSpPr/>
            <p:nvPr/>
          </p:nvSpPr>
          <p:spPr>
            <a:xfrm flipV="1">
              <a:off x="19106" y="19050"/>
              <a:ext cx="12846060" cy="37895"/>
            </a:xfrm>
            <a:prstGeom prst="line">
              <a:avLst/>
            </a:prstGeom>
            <a:ln w="381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AutoShape 7"/>
            <p:cNvSpPr/>
            <p:nvPr/>
          </p:nvSpPr>
          <p:spPr>
            <a:xfrm flipH="1">
              <a:off x="19050" y="75995"/>
              <a:ext cx="19050" cy="9307338"/>
            </a:xfrm>
            <a:prstGeom prst="line">
              <a:avLst/>
            </a:prstGeom>
            <a:ln w="38100" cap="flat">
              <a:solidFill>
                <a:srgbClr val="8D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AutoShape 8"/>
            <p:cNvSpPr/>
            <p:nvPr/>
          </p:nvSpPr>
          <p:spPr>
            <a:xfrm flipH="1">
              <a:off x="12827123" y="34237"/>
              <a:ext cx="19050" cy="9307338"/>
            </a:xfrm>
            <a:prstGeom prst="line">
              <a:avLst/>
            </a:prstGeom>
            <a:ln w="38100" cap="flat">
              <a:solidFill>
                <a:srgbClr val="8D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AutoShape 9"/>
            <p:cNvSpPr/>
            <p:nvPr/>
          </p:nvSpPr>
          <p:spPr>
            <a:xfrm flipV="1">
              <a:off x="56" y="9351724"/>
              <a:ext cx="12846060" cy="37895"/>
            </a:xfrm>
            <a:prstGeom prst="line">
              <a:avLst/>
            </a:prstGeom>
            <a:ln w="38100" cap="flat">
              <a:solidFill>
                <a:srgbClr val="8D2B2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-2287625" y="1946737"/>
            <a:ext cx="5945453" cy="1270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9" name="TextBox 19"/>
          <p:cNvSpPr txBox="1"/>
          <p:nvPr/>
        </p:nvSpPr>
        <p:spPr>
          <a:xfrm>
            <a:off x="564451" y="932648"/>
            <a:ext cx="3659699" cy="847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0"/>
              </a:lnSpc>
            </a:pPr>
            <a:r>
              <a:rPr lang="en-US" sz="5200" b="1" dirty="0">
                <a:solidFill>
                  <a:srgbClr val="C00000"/>
                </a:solidFill>
                <a:latin typeface="Arial Rounded MT Bold" panose="020F0704030504030204" pitchFamily="34" charset="77"/>
                <a:ea typeface="Poppins Bold"/>
                <a:cs typeface="Poppins Bold"/>
                <a:sym typeface="Poppins Bold"/>
              </a:rPr>
              <a:t>Our Goals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4713" y="2522126"/>
            <a:ext cx="354349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1061" lvl="1" indent="-165531">
              <a:lnSpc>
                <a:spcPts val="2069"/>
              </a:lnSpc>
              <a:buFont typeface="Arial"/>
              <a:buChar char="•"/>
            </a:pPr>
            <a: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To help leverage or enhance your teaming skills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22555" y="3805601"/>
            <a:ext cx="354349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1061" lvl="1" indent="-165531">
              <a:lnSpc>
                <a:spcPts val="2069"/>
              </a:lnSpc>
              <a:buFont typeface="Arial"/>
              <a:buChar char="•"/>
            </a:pPr>
            <a: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To help you be a more effective team member and leader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3297" y="5084909"/>
            <a:ext cx="354349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1061" lvl="1" indent="-165531">
              <a:lnSpc>
                <a:spcPts val="2069"/>
              </a:lnSpc>
              <a:buFont typeface="Arial"/>
              <a:buChar char="•"/>
            </a:pPr>
            <a:r>
              <a:rPr lang="en-US" sz="2400" spc="47" dirty="0">
                <a:solidFill>
                  <a:srgbClr val="2B2B2B"/>
                </a:solidFill>
                <a:latin typeface="Arial Rounded MT Bold" panose="020F0704030504030204" pitchFamily="34" charset="77"/>
                <a:ea typeface="Poppins"/>
                <a:cs typeface="Poppins"/>
                <a:sym typeface="Poppins"/>
              </a:rPr>
              <a:t>To help more biomedical research teams reach high-performing status</a:t>
            </a:r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246929FE-F6A7-45D1-5562-EFE60ED23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306" y="1288874"/>
            <a:ext cx="3151185" cy="164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AD19B48-79D0-D59F-49E4-ED3D1EB99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785" y="3637303"/>
            <a:ext cx="2999383" cy="199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F41878E-CEC1-8CAC-2647-44D1337B7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043" y="3233165"/>
            <a:ext cx="2715165" cy="195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98BADA0-A663-01D6-D334-6B985474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778" y="1230587"/>
            <a:ext cx="2282700" cy="22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38898-B6BE-9995-464F-0F707BB1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338" y="442218"/>
            <a:ext cx="8770571" cy="1345269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Team Effectiveness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D1F213-8F46-0290-980C-9ABEF763E2D2}"/>
              </a:ext>
            </a:extLst>
          </p:cNvPr>
          <p:cNvSpPr txBox="1"/>
          <p:nvPr/>
        </p:nvSpPr>
        <p:spPr>
          <a:xfrm>
            <a:off x="1078895" y="3049876"/>
            <a:ext cx="9453638" cy="23057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3200" kern="1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This video series will highlight key issues in management science and the business world that can be applied to enhance the effectiveness of biomedical research teams.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17B00C2-3CB5-1DBB-304C-895CB36A7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813" y="149936"/>
            <a:ext cx="1915440" cy="191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377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2A8B-44E7-223C-D2C1-89CFA3B73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6455-AD13-4944-68ED-B9AE44C30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What’s Coming….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DE438-A4DF-FC0B-F30B-AD6F95657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39" y="2254101"/>
            <a:ext cx="9233183" cy="4603899"/>
          </a:xfrm>
        </p:spPr>
        <p:txBody>
          <a:bodyPr>
            <a:normAutofit fontScale="62500" lnSpcReduction="20000"/>
          </a:bodyPr>
          <a:lstStyle/>
          <a:p>
            <a:pPr marL="0" marR="0"/>
            <a:r>
              <a:rPr lang="en-US" sz="3400" b="1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Leading High-Performing Teams as a Principal Investigator</a:t>
            </a:r>
            <a:endParaRPr lang="en-US" sz="3400" b="1" dirty="0">
              <a:effectLst/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3400" b="1" dirty="0">
                <a:solidFill>
                  <a:srgbClr val="000000"/>
                </a:solidFill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The Lifecycles (Phases) of Teams</a:t>
            </a:r>
            <a:endParaRPr lang="en-US" sz="3400" b="1" dirty="0"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3400" b="1" dirty="0">
                <a:solidFill>
                  <a:srgbClr val="000000"/>
                </a:solidFill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Creating A Winning Team Culture</a:t>
            </a:r>
            <a:endParaRPr lang="en-US" sz="3400" b="1" dirty="0"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r>
              <a:rPr lang="en-US" sz="3400" b="1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Building the Right Team (Forming &amp; Staffing Teams)</a:t>
            </a:r>
            <a:endParaRPr lang="en-US" sz="3400" b="1" dirty="0">
              <a:effectLst/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3400" b="1" dirty="0">
                <a:solidFill>
                  <a:srgbClr val="000000"/>
                </a:solidFill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The Dark Side of Teams (Mistakes to Avoid)</a:t>
            </a:r>
            <a:endParaRPr lang="en-US" sz="3400" b="1" dirty="0"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r>
              <a:rPr lang="en-US" sz="3400" b="1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Teambuilding that Actually Works</a:t>
            </a:r>
            <a:endParaRPr lang="en-US" sz="3400" b="1" dirty="0">
              <a:effectLst/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r>
              <a:rPr lang="en-US" sz="3400" b="1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Leading Productive Conflict in Teams</a:t>
            </a:r>
            <a:endParaRPr lang="en-US" sz="3400" b="1" dirty="0">
              <a:effectLst/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r>
              <a:rPr lang="en-US" sz="3400" b="1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Making Better Team Decisions</a:t>
            </a:r>
            <a:endParaRPr lang="en-US" sz="3400" b="1" dirty="0">
              <a:effectLst/>
              <a:latin typeface="Arial Rounded MT Bold" panose="020F07040305040302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r>
              <a:rPr lang="en-US" sz="2000" dirty="0"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pic>
        <p:nvPicPr>
          <p:cNvPr id="1026" name="Picture 2" descr="Looking Ahead Circle Word Cloud, Business Concept Royalty Free SVG,  Cliparts, Vectors, and Stock Illustration. Image 73919935.">
            <a:extLst>
              <a:ext uri="{FF2B5EF4-FFF2-40B4-BE49-F238E27FC236}">
                <a16:creationId xmlns:a16="http://schemas.microsoft.com/office/drawing/2014/main" id="{231F5CA5-5614-2AF0-291F-673E53E16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291" y="32507"/>
            <a:ext cx="2651051" cy="198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667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AB28B-0481-2A72-B21F-3EC05DBA7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39" y="2312276"/>
            <a:ext cx="9492827" cy="3651504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This video series is brought to you by the Team Science Core of the New Jersey Alliance for Clinical and Translational Science (NJ ACTS) (co-leaders </a:t>
            </a:r>
            <a:r>
              <a:rPr lang="en-US" sz="2400" dirty="0">
                <a:solidFill>
                  <a:srgbClr val="000000"/>
                </a:solidFill>
                <a:latin typeface="Arial Rounded MT Bold" panose="020F0704030504030204" pitchFamily="34" charset="77"/>
              </a:rPr>
              <a:t>Richard Dool, Daniel B. </a:t>
            </a:r>
            <a:r>
              <a:rPr lang="en-US" sz="2400" dirty="0">
                <a:solidFill>
                  <a:srgbClr val="000000"/>
                </a:solidFill>
                <a:effectLst/>
                <a:latin typeface="Arial Rounded MT Bold" panose="020F0704030504030204" pitchFamily="34" charset="77"/>
              </a:rPr>
              <a:t>Horton, Nancy E. Reichman) with funding from the National Center for Advancing Translational Sciences of the National Institutes of Health under award number UM1TR004789.</a:t>
            </a:r>
          </a:p>
          <a:p>
            <a:endParaRPr 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CF34F4BA-1A79-6E79-0F70-2C28D02D3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0" y="204950"/>
            <a:ext cx="3752194" cy="187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1EE538-E2E9-4647-540F-5C3C5AD24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378" y="5963780"/>
            <a:ext cx="6016511" cy="80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40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AD81-AEE4-E95C-DFE5-AFDF6C047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7100"/>
            <a:ext cx="8770571" cy="13452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27C26-B19E-EA63-DB6B-F0BF63F7E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680" y="2312276"/>
            <a:ext cx="10566400" cy="3651504"/>
          </a:xfrm>
        </p:spPr>
        <p:txBody>
          <a:bodyPr>
            <a:no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dirty="0">
                <a:latin typeface="Arial Rounded MT Bold" panose="020F0704030504030204" pitchFamily="34" charset="77"/>
              </a:rPr>
              <a:t>Comella-</a:t>
            </a:r>
            <a:r>
              <a:rPr lang="en-US" dirty="0" err="1">
                <a:latin typeface="Arial Rounded MT Bold" panose="020F0704030504030204" pitchFamily="34" charset="77"/>
              </a:rPr>
              <a:t>Dorda</a:t>
            </a:r>
            <a:r>
              <a:rPr lang="en-US" dirty="0">
                <a:latin typeface="Arial Rounded MT Bold" panose="020F0704030504030204" pitchFamily="34" charset="77"/>
              </a:rPr>
              <a:t>, S., </a:t>
            </a:r>
            <a:r>
              <a:rPr lang="en-US" dirty="0" err="1">
                <a:latin typeface="Arial Rounded MT Bold" panose="020F0704030504030204" pitchFamily="34" charset="77"/>
              </a:rPr>
              <a:t>Sohoni</a:t>
            </a:r>
            <a:r>
              <a:rPr lang="en-US" dirty="0">
                <a:latin typeface="Arial Rounded MT Bold" panose="020F0704030504030204" pitchFamily="34" charset="77"/>
              </a:rPr>
              <a:t>, V., </a:t>
            </a:r>
            <a:r>
              <a:rPr lang="en-US" dirty="0" err="1">
                <a:latin typeface="Arial Rounded MT Bold" panose="020F0704030504030204" pitchFamily="34" charset="77"/>
              </a:rPr>
              <a:t>Sunderraj</a:t>
            </a:r>
            <a:r>
              <a:rPr lang="en-US" dirty="0">
                <a:latin typeface="Arial Rounded MT Bold" panose="020F0704030504030204" pitchFamily="34" charset="77"/>
              </a:rPr>
              <a:t>, A., Gardner, D., &amp; McCoy, L. (2024, December 10). </a:t>
            </a:r>
            <a:r>
              <a:rPr lang="en-US" i="1" dirty="0">
                <a:latin typeface="Arial Rounded MT Bold" panose="020F0704030504030204" pitchFamily="34" charset="77"/>
              </a:rPr>
              <a:t>What makes product teams effective?</a:t>
            </a:r>
            <a:r>
              <a:rPr lang="en-US" dirty="0">
                <a:latin typeface="Arial Rounded MT Bold" panose="020F0704030504030204" pitchFamily="34" charset="77"/>
              </a:rPr>
              <a:t> McKinsey &amp; Company. </a:t>
            </a:r>
            <a:r>
              <a:rPr lang="en-US" dirty="0">
                <a:latin typeface="Arial Rounded MT Bold" panose="020F0704030504030204" pitchFamily="34" charset="77"/>
                <a:hlinkClick r:id="rId2"/>
              </a:rPr>
              <a:t>https://www.mckinsey.com/capabilities/tech-and-ai/our-insights/what-makes-product-teams-effective</a:t>
            </a:r>
            <a:endParaRPr lang="en-US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Gartner. (2024). </a:t>
            </a:r>
            <a:r>
              <a:rPr lang="en-US" i="1" dirty="0">
                <a:latin typeface="Arial Rounded MT Bold" panose="020F0704030504030204" pitchFamily="34" charset="77"/>
              </a:rPr>
              <a:t>2024 Gartner employee collaboration research.</a:t>
            </a:r>
            <a:r>
              <a:rPr lang="en-US" dirty="0">
                <a:latin typeface="Arial Rounded MT Bold" panose="020F0704030504030204" pitchFamily="34" charset="77"/>
              </a:rPr>
              <a:t> </a:t>
            </a:r>
            <a:r>
              <a:rPr lang="en-US" dirty="0">
                <a:latin typeface="Arial Rounded MT Bold" panose="020F0704030504030204" pitchFamily="34" charset="77"/>
                <a:hlinkClick r:id="rId3"/>
              </a:rPr>
              <a:t>https://www.gartner.com/en/documents/5351963</a:t>
            </a:r>
            <a:endParaRPr lang="en-US" dirty="0">
              <a:latin typeface="Arial Rounded MT Bold" panose="020F0704030504030204" pitchFamily="34" charset="77"/>
            </a:endParaRPr>
          </a:p>
          <a:p>
            <a:r>
              <a:rPr lang="en-US" dirty="0">
                <a:latin typeface="Arial Rounded MT Bold" panose="020F0704030504030204" pitchFamily="34" charset="77"/>
              </a:rPr>
              <a:t>Blanchard, E. (2020, July 1). </a:t>
            </a:r>
            <a:r>
              <a:rPr lang="en-US" i="1" dirty="0">
                <a:latin typeface="Arial Rounded MT Bold" panose="020F0704030504030204" pitchFamily="34" charset="77"/>
              </a:rPr>
              <a:t>It's time to develop teams.</a:t>
            </a:r>
            <a:r>
              <a:rPr lang="en-US" dirty="0">
                <a:latin typeface="Arial Rounded MT Bold" panose="020F0704030504030204" pitchFamily="34" charset="77"/>
              </a:rPr>
              <a:t> TD Magazine, Association for Talent Development. </a:t>
            </a:r>
            <a:r>
              <a:rPr lang="en-US" dirty="0">
                <a:latin typeface="Arial Rounded MT Bold" panose="020F0704030504030204" pitchFamily="34" charset="77"/>
                <a:hlinkClick r:id="rId4"/>
              </a:rPr>
              <a:t>https://www.td.org/content/td-magazine/its-time-to-develop-teams</a:t>
            </a:r>
            <a:endParaRPr lang="en-US" dirty="0">
              <a:latin typeface="Arial Rounded MT Bold" panose="020F0704030504030204" pitchFamily="34" charset="77"/>
            </a:endParaRPr>
          </a:p>
          <a:p>
            <a:endParaRPr lang="en-US" dirty="0">
              <a:latin typeface="Arial Rounded MT Bold" panose="020F0704030504030204" pitchFamily="34" charset="77"/>
            </a:endParaRPr>
          </a:p>
          <a:p>
            <a:endParaRPr lang="en-US" dirty="0">
              <a:latin typeface="Arial Rounded MT Bold" panose="020F0704030504030204" pitchFamily="34" charset="77"/>
            </a:endParaRPr>
          </a:p>
          <a:p>
            <a:endParaRPr lang="en-US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75287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2923E-5507-7EDA-CE77-866324AB2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51DB6-992F-D7BE-3336-80CFC91B6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7100"/>
            <a:ext cx="8770571" cy="13452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8AE92-CED3-72BD-B7B3-6D2776435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804" y="2466655"/>
            <a:ext cx="10566400" cy="4103477"/>
          </a:xfrm>
        </p:spPr>
        <p:txBody>
          <a:bodyPr>
            <a:noAutofit/>
          </a:bodyPr>
          <a:lstStyle/>
          <a:p>
            <a:r>
              <a:rPr lang="en-US" sz="1400" dirty="0">
                <a:latin typeface="Arial Rounded MT Bold" panose="020F0704030504030204" pitchFamily="34" charset="77"/>
              </a:rPr>
              <a:t>Brandon Hall Group. (2024). </a:t>
            </a:r>
            <a:r>
              <a:rPr lang="en-US" sz="1400" i="1" dirty="0">
                <a:latin typeface="Arial Rounded MT Bold" panose="020F0704030504030204" pitchFamily="34" charset="77"/>
              </a:rPr>
              <a:t>Identifying the Key Differences Between Leadership and Management Skills. </a:t>
            </a:r>
            <a:r>
              <a:rPr lang="en-US" sz="1400" i="1" dirty="0">
                <a:latin typeface="Arial Rounded MT Bold" panose="020F0704030504030204" pitchFamily="34" charset="77"/>
                <a:hlinkClick r:id="rId2"/>
              </a:rPr>
              <a:t>https://institute.brandonhall.com/wp-content/uploads/2024/06/BHG_Identifying-the-Key-Differences-Between-Leadership-and-Management-Skills_SB-1.pdf</a:t>
            </a:r>
            <a:endParaRPr lang="en-US" sz="1400" dirty="0">
              <a:latin typeface="Arial Rounded MT Bold" panose="020F0704030504030204" pitchFamily="34" charset="77"/>
            </a:endParaRPr>
          </a:p>
          <a:p>
            <a:r>
              <a:rPr lang="en-US" sz="1400" dirty="0">
                <a:latin typeface="Arial Rounded MT Bold" panose="020F0704030504030204" pitchFamily="34" charset="77"/>
              </a:rPr>
              <a:t>Deloitte Global Human Capital Trends (2024). </a:t>
            </a:r>
            <a:r>
              <a:rPr lang="en-US" sz="1400" dirty="0">
                <a:latin typeface="Arial Rounded MT Bold" panose="020F0704030504030204" pitchFamily="34" charset="77"/>
                <a:hlinkClick r:id="rId3"/>
              </a:rPr>
              <a:t>https://www.deloitte.com/za/en/services/consulting/research/2024-human-capital-trends.html</a:t>
            </a:r>
            <a:endParaRPr lang="en-US" sz="1400" dirty="0">
              <a:latin typeface="Arial Rounded MT Bold" panose="020F0704030504030204" pitchFamily="34" charset="77"/>
            </a:endParaRPr>
          </a:p>
          <a:p>
            <a:r>
              <a:rPr lang="en-US" sz="1400" dirty="0">
                <a:latin typeface="Arial Rounded MT Bold" panose="020F0704030504030204" pitchFamily="34" charset="77"/>
              </a:rPr>
              <a:t>ADP Research Institute. (2025). </a:t>
            </a:r>
            <a:r>
              <a:rPr lang="en-US" sz="1400" i="1" dirty="0">
                <a:latin typeface="Arial Rounded MT Bold" panose="020F0704030504030204" pitchFamily="34" charset="77"/>
              </a:rPr>
              <a:t>People at Work 2025: A Global Workforce View. </a:t>
            </a:r>
            <a:r>
              <a:rPr lang="en-US" sz="1400" i="1" dirty="0">
                <a:latin typeface="Arial Rounded MT Bold" panose="020F0704030504030204" pitchFamily="34" charset="77"/>
                <a:hlinkClick r:id="rId4"/>
              </a:rPr>
              <a:t>https://sg.adp.com/resources/insights/people-at-work-2025-a-global-workforce-view.aspx</a:t>
            </a:r>
            <a:endParaRPr lang="en-US" sz="1400" i="1" dirty="0">
              <a:latin typeface="Arial Rounded MT Bold" panose="020F0704030504030204" pitchFamily="34" charset="77"/>
            </a:endParaRPr>
          </a:p>
          <a:p>
            <a:r>
              <a:rPr lang="en-US" sz="1400" dirty="0">
                <a:latin typeface="Arial Rounded MT Bold" panose="020F0704030504030204" pitchFamily="34" charset="77"/>
              </a:rPr>
              <a:t>Center for Creative Leadership (2025). Documenting Which Leadership Competencies are Most Needed. </a:t>
            </a:r>
            <a:r>
              <a:rPr lang="en-US" sz="1400" dirty="0">
                <a:latin typeface="Arial Rounded MT Bold" panose="020F0704030504030204" pitchFamily="34" charset="77"/>
                <a:hlinkClick r:id="rId5"/>
              </a:rPr>
              <a:t>https://www.ccl.org/articles/leading-effectively-articles/most-important-leadership-competencies/</a:t>
            </a:r>
            <a:endParaRPr lang="en-US" sz="1400" dirty="0">
              <a:latin typeface="Arial Rounded MT Bold" panose="020F0704030504030204" pitchFamily="34" charset="77"/>
            </a:endParaRPr>
          </a:p>
          <a:p>
            <a:endParaRPr lang="en-US" sz="1400" dirty="0">
              <a:latin typeface="Arial Rounded MT Bold" panose="020F0704030504030204" pitchFamily="34" charset="77"/>
            </a:endParaRPr>
          </a:p>
          <a:p>
            <a:endParaRPr lang="en-US" sz="14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7031513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13492</TotalTime>
  <Words>993</Words>
  <Application>Microsoft Macintosh PowerPoint</Application>
  <PresentationFormat>Widescreen</PresentationFormat>
  <Paragraphs>108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Meiryo</vt:lpstr>
      <vt:lpstr>Aptos</vt:lpstr>
      <vt:lpstr>Arial</vt:lpstr>
      <vt:lpstr>Arial Rounded MT Bold</vt:lpstr>
      <vt:lpstr>Canva Sans Bold</vt:lpstr>
      <vt:lpstr>Corbel</vt:lpstr>
      <vt:lpstr>Poppins Bold</vt:lpstr>
      <vt:lpstr>Symbol</vt:lpstr>
      <vt:lpstr>Trebuchet MS</vt:lpstr>
      <vt:lpstr>SketchLinesVTI</vt:lpstr>
      <vt:lpstr>The Importance of Teamwork for Biomedical Research in a Rapidly Changing World</vt:lpstr>
      <vt:lpstr>PowerPoint Presentation</vt:lpstr>
      <vt:lpstr>PowerPoint Presentation</vt:lpstr>
      <vt:lpstr>PowerPoint Presentation</vt:lpstr>
      <vt:lpstr>PowerPoint Presentation</vt:lpstr>
      <vt:lpstr>Leadership Reality of Now….</vt:lpstr>
      <vt:lpstr>Dynamics of a VUCA World </vt:lpstr>
      <vt:lpstr>The Most Important  Leadership Competencies Center for Creative Leadership (2025) </vt:lpstr>
      <vt:lpstr>PowerPoint Presentation</vt:lpstr>
      <vt:lpstr>Teams Matter…..</vt:lpstr>
      <vt:lpstr>PowerPoint Presentation</vt:lpstr>
      <vt:lpstr>PowerPoint Presentation</vt:lpstr>
      <vt:lpstr>Teams and Performance</vt:lpstr>
      <vt:lpstr>PowerPoint Presentation</vt:lpstr>
      <vt:lpstr>PowerPoint Presentation</vt:lpstr>
      <vt:lpstr>PowerPoint Presentation</vt:lpstr>
      <vt:lpstr>Team Effectiveness</vt:lpstr>
      <vt:lpstr>What’s Coming….</vt:lpstr>
      <vt:lpstr>PowerPoint Presentation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Dool, Rick</dc:creator>
  <cp:lastModifiedBy>Rick Dool</cp:lastModifiedBy>
  <cp:revision>129</cp:revision>
  <cp:lastPrinted>2026-08-05T18:50:47Z</cp:lastPrinted>
  <dcterms:created xsi:type="dcterms:W3CDTF">2026-01-16T20:41:08Z</dcterms:created>
  <dcterms:modified xsi:type="dcterms:W3CDTF">2026-10-15T12:47:44Z</dcterms:modified>
</cp:coreProperties>
</file>